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4656" r:id="rId3"/>
  </p:sldMasterIdLst>
  <p:notesMasterIdLst>
    <p:notesMasterId r:id="rId34"/>
  </p:notesMasterIdLst>
  <p:sldIdLst>
    <p:sldId id="256" r:id="rId4"/>
    <p:sldId id="262" r:id="rId5"/>
    <p:sldId id="315" r:id="rId6"/>
    <p:sldId id="288" r:id="rId7"/>
    <p:sldId id="325" r:id="rId8"/>
    <p:sldId id="319" r:id="rId9"/>
    <p:sldId id="299" r:id="rId10"/>
    <p:sldId id="297" r:id="rId11"/>
    <p:sldId id="311" r:id="rId12"/>
    <p:sldId id="312" r:id="rId13"/>
    <p:sldId id="302" r:id="rId14"/>
    <p:sldId id="304" r:id="rId15"/>
    <p:sldId id="303" r:id="rId16"/>
    <p:sldId id="326" r:id="rId17"/>
    <p:sldId id="298" r:id="rId18"/>
    <p:sldId id="305" r:id="rId19"/>
    <p:sldId id="300" r:id="rId20"/>
    <p:sldId id="301" r:id="rId21"/>
    <p:sldId id="308" r:id="rId22"/>
    <p:sldId id="313" r:id="rId23"/>
    <p:sldId id="309" r:id="rId24"/>
    <p:sldId id="324" r:id="rId25"/>
    <p:sldId id="316" r:id="rId26"/>
    <p:sldId id="317" r:id="rId27"/>
    <p:sldId id="318" r:id="rId28"/>
    <p:sldId id="323" r:id="rId29"/>
    <p:sldId id="320" r:id="rId30"/>
    <p:sldId id="322" r:id="rId31"/>
    <p:sldId id="321" r:id="rId32"/>
    <p:sldId id="327" r:id="rId3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77" autoAdjust="0"/>
    <p:restoredTop sz="76218" autoAdjust="0"/>
  </p:normalViewPr>
  <p:slideViewPr>
    <p:cSldViewPr snapToGrid="0">
      <p:cViewPr varScale="1">
        <p:scale>
          <a:sx n="48" d="100"/>
          <a:sy n="48" d="100"/>
        </p:scale>
        <p:origin x="1072" y="3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ukadzinacZ\Desktop\Annual%20Reports\2022\CFIA_ACIA-%2311570864-v3-CEZD%20Membership%20March%202019.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DukadzinacZ\Desktop\Annual%20Reports\2022\CFIA_ACIA-%2311570864-v3-CEZD%20Membership%20March%202019.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DukadzinacZ\Desktop\Annual%20Reports\2022\CFIA_ACIA-%2311570864-v3-CEZD%20Membership%20March%202019.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DukadzinacZ\AppData\Roaming\OpenText\DM\Temp\CFIA_ACIA-%2320020247-v1-CEZD_Relevant_Info_Sources_2023.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ukadzinacZ\Desktop\Annual%20Reports\2023\CEZD_KIWI_Signals_April_1__2022_-_March_31__2023.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ukadzinacZ\Desktop\Annual%20Reports\2023\CEZD_KIWI_Signals_April_1__2022_-_March_31__2023.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ukadzinacZ\Desktop\CEZD_KIWI_Signals_April_1__2022_-_March_31__2023.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a:t>Figure 1 : </a:t>
            </a:r>
            <a:r>
              <a:rPr lang="en-US" sz="2000" baseline="0" dirty="0"/>
              <a:t>Composition des </a:t>
            </a:r>
            <a:r>
              <a:rPr lang="en-US" sz="2000" dirty="0" err="1"/>
              <a:t>membres</a:t>
            </a:r>
            <a:r>
              <a:rPr lang="en-US" sz="2000" dirty="0"/>
              <a:t> de</a:t>
            </a:r>
            <a:r>
              <a:rPr lang="en-US" sz="2000" baseline="0" dirty="0"/>
              <a:t> la</a:t>
            </a:r>
            <a:r>
              <a:rPr lang="en-US" sz="2000" dirty="0"/>
              <a:t> CMEZ</a:t>
            </a:r>
          </a:p>
        </c:rich>
      </c:tx>
      <c:overlay val="0"/>
    </c:title>
    <c:autoTitleDeleted val="0"/>
    <c:plotArea>
      <c:layout>
        <c:manualLayout>
          <c:layoutTarget val="inner"/>
          <c:xMode val="edge"/>
          <c:yMode val="edge"/>
          <c:x val="0.2373445474266721"/>
          <c:y val="0.19886062916863056"/>
          <c:w val="0.61581221215272619"/>
          <c:h val="0.65276094488188974"/>
        </c:manualLayout>
      </c:layout>
      <c:pieChart>
        <c:varyColors val="1"/>
        <c:ser>
          <c:idx val="0"/>
          <c:order val="0"/>
          <c:dPt>
            <c:idx val="0"/>
            <c:bubble3D val="0"/>
            <c:explosion val="3"/>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948C-47BB-8AB3-647E6A4460B7}"/>
              </c:ext>
            </c:extLst>
          </c:dPt>
          <c:dLbls>
            <c:spPr>
              <a:noFill/>
              <a:ln>
                <a:noFill/>
              </a:ln>
              <a:effectLst/>
            </c:spPr>
            <c:txPr>
              <a:bodyPr/>
              <a:lstStyle/>
              <a:p>
                <a:pPr>
                  <a:defRPr sz="1200"/>
                </a:pPr>
                <a:endParaRPr lang="fr-FR"/>
              </a:p>
            </c:txPr>
            <c:showLegendKey val="0"/>
            <c:showVal val="0"/>
            <c:showCatName val="0"/>
            <c:showSerName val="0"/>
            <c:showPercent val="1"/>
            <c:showBubbleSize val="0"/>
            <c:showLeaderLines val="1"/>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'CEZD Members April 2023'!$G$36:$G$37</c:f>
              <c:strCache>
                <c:ptCount val="2"/>
                <c:pt idx="0">
                  <c:v>Consumer</c:v>
                </c:pt>
                <c:pt idx="1">
                  <c:v>CNPHI Account Member</c:v>
                </c:pt>
              </c:strCache>
            </c:strRef>
          </c:cat>
          <c:val>
            <c:numRef>
              <c:f>'CEZD Members April 2023'!$H$36:$H$37</c:f>
              <c:numCache>
                <c:formatCode>General</c:formatCode>
                <c:ptCount val="2"/>
                <c:pt idx="0">
                  <c:v>396</c:v>
                </c:pt>
                <c:pt idx="1">
                  <c:v>194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948C-47BB-8AB3-647E6A4460B7}"/>
            </c:ext>
          </c:extLst>
        </c:ser>
        <c:dLbls>
          <c:showLegendKey val="0"/>
          <c:showVal val="0"/>
          <c:showCatName val="0"/>
          <c:showSerName val="0"/>
          <c:showPercent val="1"/>
          <c:showBubbleSize val="0"/>
          <c:showLeaderLines val="1"/>
        </c:dLbls>
        <c:firstSliceAng val="0"/>
      </c:pieChart>
    </c:plotArea>
    <c:legend>
      <c:legendPos val="t"/>
      <c:layout>
        <c:manualLayout>
          <c:xMode val="edge"/>
          <c:yMode val="edge"/>
          <c:x val="2.458158767889863E-2"/>
          <c:y val="0.91454022988505745"/>
          <c:w val="0.93320219878175603"/>
          <c:h val="8.1166168884061904E-2"/>
        </c:manualLayout>
      </c:layout>
      <c:overlay val="0"/>
      <c:txPr>
        <a:bodyPr/>
        <a:lstStyle/>
        <a:p>
          <a:pPr>
            <a:defRPr sz="1600" b="1"/>
          </a:pPr>
          <a:endParaRPr lang="fr-FR"/>
        </a:p>
      </c:txPr>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r>
              <a:rPr lang="en-CA" sz="2000" b="1" i="0" baseline="0" dirty="0">
                <a:solidFill>
                  <a:sysClr val="windowText" lastClr="000000"/>
                </a:solidFill>
                <a:effectLst/>
              </a:rPr>
              <a:t>Figure 2 : </a:t>
            </a:r>
            <a:r>
              <a:rPr lang="en-CA" sz="2000" b="1" i="0" baseline="0" dirty="0" err="1">
                <a:solidFill>
                  <a:sysClr val="windowText" lastClr="000000"/>
                </a:solidFill>
                <a:effectLst/>
              </a:rPr>
              <a:t>Démographie</a:t>
            </a:r>
            <a:r>
              <a:rPr lang="en-CA" sz="2000" b="1" i="0" baseline="0" dirty="0">
                <a:solidFill>
                  <a:sysClr val="windowText" lastClr="000000"/>
                </a:solidFill>
                <a:effectLst/>
              </a:rPr>
              <a:t> de la </a:t>
            </a:r>
            <a:r>
              <a:rPr lang="en-CA" sz="2000" b="1" i="0" baseline="0" dirty="0" err="1">
                <a:solidFill>
                  <a:sysClr val="windowText" lastClr="000000"/>
                </a:solidFill>
                <a:effectLst/>
              </a:rPr>
              <a:t>communauté</a:t>
            </a:r>
            <a:r>
              <a:rPr lang="en-CA" sz="2000" b="1" i="0" baseline="0" dirty="0">
                <a:solidFill>
                  <a:sysClr val="windowText" lastClr="000000"/>
                </a:solidFill>
                <a:effectLst/>
              </a:rPr>
              <a:t> CMEZ</a:t>
            </a:r>
            <a:endParaRPr lang="en-CA" sz="2000" dirty="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8.616410339123147E-2"/>
          <c:y val="0.15223083043325025"/>
          <c:w val="0.8906878173763787"/>
          <c:h val="0.66537123687696009"/>
        </c:manualLayout>
      </c:layout>
      <c:barChart>
        <c:barDir val="col"/>
        <c:grouping val="stacked"/>
        <c:varyColors val="0"/>
        <c:ser>
          <c:idx val="0"/>
          <c:order val="0"/>
          <c:tx>
            <c:strRef>
              <c:f>'CEZD Members April 2023'!$H$4:$H$5</c:f>
              <c:strCache>
                <c:ptCount val="2"/>
                <c:pt idx="0">
                  <c:v>Consommateur</c:v>
                </c:pt>
              </c:strCache>
            </c:strRef>
          </c:tx>
          <c:spPr>
            <a:solidFill>
              <a:schemeClr val="accent1"/>
            </a:solidFill>
            <a:ln>
              <a:noFill/>
            </a:ln>
            <a:effectLst/>
          </c:spPr>
          <c:invertIfNegative val="0"/>
          <c:cat>
            <c:strRef>
              <c:f>'CEZD Members April 2023'!$G$6:$G$14</c:f>
              <c:strCache>
                <c:ptCount val="9"/>
                <c:pt idx="0">
                  <c:v>Federal Government</c:v>
                </c:pt>
                <c:pt idx="1">
                  <c:v>Provincial Government</c:v>
                </c:pt>
                <c:pt idx="2">
                  <c:v>Municipal Government</c:v>
                </c:pt>
                <c:pt idx="3">
                  <c:v>Industry</c:v>
                </c:pt>
                <c:pt idx="4">
                  <c:v>Academia</c:v>
                </c:pt>
                <c:pt idx="5">
                  <c:v>Veterinary Practitioners and Service Providers</c:v>
                </c:pt>
                <c:pt idx="6">
                  <c:v>International Members</c:v>
                </c:pt>
                <c:pt idx="7">
                  <c:v>Retirees </c:v>
                </c:pt>
                <c:pt idx="8">
                  <c:v>Indigenous Representation</c:v>
                </c:pt>
              </c:strCache>
            </c:strRef>
          </c:cat>
          <c:val>
            <c:numRef>
              <c:f>'CEZD Members April 2023'!$H$6:$H$14</c:f>
              <c:numCache>
                <c:formatCode>General</c:formatCode>
                <c:ptCount val="9"/>
                <c:pt idx="0">
                  <c:v>138</c:v>
                </c:pt>
                <c:pt idx="1">
                  <c:v>84</c:v>
                </c:pt>
                <c:pt idx="2">
                  <c:v>14</c:v>
                </c:pt>
                <c:pt idx="3">
                  <c:v>18</c:v>
                </c:pt>
                <c:pt idx="4">
                  <c:v>13</c:v>
                </c:pt>
                <c:pt idx="5">
                  <c:v>103</c:v>
                </c:pt>
                <c:pt idx="6">
                  <c:v>23</c:v>
                </c:pt>
                <c:pt idx="7">
                  <c:v>3</c:v>
                </c:pt>
                <c:pt idx="8">
                  <c:v>1</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B996-4B7C-8C6D-3AD214F98CD3}"/>
            </c:ext>
          </c:extLst>
        </c:ser>
        <c:ser>
          <c:idx val="1"/>
          <c:order val="1"/>
          <c:tx>
            <c:strRef>
              <c:f>'CEZD Members April 2023'!$I$4:$I$5</c:f>
              <c:strCache>
                <c:ptCount val="2"/>
                <c:pt idx="0">
                  <c:v>Membre du compte CNPHI</c:v>
                </c:pt>
              </c:strCache>
            </c:strRef>
          </c:tx>
          <c:spPr>
            <a:solidFill>
              <a:schemeClr val="accent2"/>
            </a:solidFill>
            <a:ln>
              <a:noFill/>
            </a:ln>
            <a:effectLst/>
          </c:spPr>
          <c:invertIfNegative val="0"/>
          <c:cat>
            <c:strRef>
              <c:f>'CEZD Members April 2023'!$G$6:$G$14</c:f>
              <c:strCache>
                <c:ptCount val="9"/>
                <c:pt idx="0">
                  <c:v>Federal Government</c:v>
                </c:pt>
                <c:pt idx="1">
                  <c:v>Provincial Government</c:v>
                </c:pt>
                <c:pt idx="2">
                  <c:v>Municipal Government</c:v>
                </c:pt>
                <c:pt idx="3">
                  <c:v>Industry</c:v>
                </c:pt>
                <c:pt idx="4">
                  <c:v>Academia</c:v>
                </c:pt>
                <c:pt idx="5">
                  <c:v>Veterinary Practitioners and Service Providers</c:v>
                </c:pt>
                <c:pt idx="6">
                  <c:v>International Members</c:v>
                </c:pt>
                <c:pt idx="7">
                  <c:v>Retirees </c:v>
                </c:pt>
                <c:pt idx="8">
                  <c:v>Indigenous Representation</c:v>
                </c:pt>
              </c:strCache>
            </c:strRef>
          </c:cat>
          <c:val>
            <c:numRef>
              <c:f>'CEZD Members April 2023'!$I$6:$I$14</c:f>
              <c:numCache>
                <c:formatCode>General</c:formatCode>
                <c:ptCount val="9"/>
                <c:pt idx="0">
                  <c:v>91</c:v>
                </c:pt>
                <c:pt idx="1">
                  <c:v>47</c:v>
                </c:pt>
                <c:pt idx="2">
                  <c:v>2</c:v>
                </c:pt>
                <c:pt idx="3">
                  <c:v>15</c:v>
                </c:pt>
                <c:pt idx="4">
                  <c:v>22</c:v>
                </c:pt>
                <c:pt idx="5">
                  <c:v>9</c:v>
                </c:pt>
                <c:pt idx="6">
                  <c:v>3</c:v>
                </c:pt>
                <c:pt idx="7">
                  <c:v>4</c:v>
                </c:pt>
                <c:pt idx="8">
                  <c:v>0</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B996-4B7C-8C6D-3AD214F98CD3}"/>
            </c:ext>
          </c:extLst>
        </c:ser>
        <c:dLbls>
          <c:showLegendKey val="0"/>
          <c:showVal val="0"/>
          <c:showCatName val="0"/>
          <c:showSerName val="0"/>
          <c:showPercent val="0"/>
          <c:showBubbleSize val="0"/>
        </c:dLbls>
        <c:gapWidth val="150"/>
        <c:overlap val="100"/>
        <c:axId val="860601696"/>
        <c:axId val="860591856"/>
      </c:barChart>
      <c:catAx>
        <c:axId val="860601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fr-FR"/>
          </a:p>
        </c:txPr>
        <c:crossAx val="860591856"/>
        <c:crosses val="autoZero"/>
        <c:auto val="1"/>
        <c:lblAlgn val="ctr"/>
        <c:lblOffset val="100"/>
        <c:noMultiLvlLbl val="0"/>
      </c:catAx>
      <c:valAx>
        <c:axId val="860591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CA" b="1">
                    <a:solidFill>
                      <a:sysClr val="windowText" lastClr="000000"/>
                    </a:solidFill>
                  </a:rPr>
                  <a:t>Nombre de membres</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860601696"/>
        <c:crosses val="autoZero"/>
        <c:crossBetween val="between"/>
      </c:valAx>
      <c:spPr>
        <a:noFill/>
        <a:ln>
          <a:noFill/>
        </a:ln>
        <a:effectLst/>
      </c:spPr>
    </c:plotArea>
    <c:legend>
      <c:legendPos val="b"/>
      <c:layout>
        <c:manualLayout>
          <c:xMode val="edge"/>
          <c:yMode val="edge"/>
          <c:x val="0.28064997083697873"/>
          <c:y val="0.92133743387314571"/>
          <c:w val="0.42018153980752404"/>
          <c:h val="7.8662566126854336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CA" sz="1800" b="1" i="0" baseline="0" dirty="0">
                <a:effectLst/>
              </a:rPr>
              <a:t>Figure 4 : </a:t>
            </a:r>
            <a:r>
              <a:rPr lang="en-CA" sz="1800" b="1" i="0" baseline="0" dirty="0" err="1">
                <a:effectLst/>
              </a:rPr>
              <a:t>Représentation</a:t>
            </a:r>
            <a:r>
              <a:rPr lang="en-CA" sz="1800" b="1" i="0" baseline="0" dirty="0">
                <a:effectLst/>
              </a:rPr>
              <a:t> du </a:t>
            </a:r>
            <a:r>
              <a:rPr lang="en-CA" sz="1800" b="1" i="0" baseline="0" dirty="0" err="1">
                <a:effectLst/>
              </a:rPr>
              <a:t>gouvernement</a:t>
            </a:r>
            <a:r>
              <a:rPr lang="en-CA" sz="1800" b="1" i="0" baseline="0" dirty="0">
                <a:effectLst/>
              </a:rPr>
              <a:t> provincial de la CMEZ </a:t>
            </a:r>
            <a:endParaRPr lang="en-CA" sz="1800" dirty="0">
              <a:effectLst/>
            </a:endParaRPr>
          </a:p>
        </c:rich>
      </c:tx>
      <c:overlay val="0"/>
    </c:title>
    <c:autoTitleDeleted val="0"/>
    <c:plotArea>
      <c:layout>
        <c:manualLayout>
          <c:layoutTarget val="inner"/>
          <c:xMode val="edge"/>
          <c:yMode val="edge"/>
          <c:x val="9.3817463273102752E-2"/>
          <c:y val="0.17171352728068698"/>
          <c:w val="0.88369947305621277"/>
          <c:h val="0.62527964257690405"/>
        </c:manualLayout>
      </c:layout>
      <c:barChart>
        <c:barDir val="col"/>
        <c:grouping val="stacked"/>
        <c:varyColors val="0"/>
        <c:ser>
          <c:idx val="0"/>
          <c:order val="0"/>
          <c:tx>
            <c:strRef>
              <c:f>'CEZD Members April 2023'!$H$275</c:f>
              <c:strCache>
                <c:ptCount val="1"/>
                <c:pt idx="0">
                  <c:v>Membre du compte CNPHI</c:v>
                </c:pt>
              </c:strCache>
            </c:strRef>
          </c:tx>
          <c:spPr>
            <a:solidFill>
              <a:schemeClr val="accent2"/>
            </a:solidFill>
          </c:spPr>
          <c:invertIfNegative val="0"/>
          <c:cat>
            <c:strRef>
              <c:f>'CEZD Members April 2023'!$G$277:$G$286</c:f>
              <c:strCache>
                <c:ptCount val="10"/>
                <c:pt idx="0">
                  <c:v>British Columbia</c:v>
                </c:pt>
                <c:pt idx="1">
                  <c:v>Alberta</c:v>
                </c:pt>
                <c:pt idx="2">
                  <c:v>Saskatchewan</c:v>
                </c:pt>
                <c:pt idx="3">
                  <c:v>Manitoba</c:v>
                </c:pt>
                <c:pt idx="4">
                  <c:v>Ontario</c:v>
                </c:pt>
                <c:pt idx="5">
                  <c:v>Quebec</c:v>
                </c:pt>
                <c:pt idx="6">
                  <c:v>Nova Scotia</c:v>
                </c:pt>
                <c:pt idx="7">
                  <c:v>Prince Edward Island</c:v>
                </c:pt>
                <c:pt idx="8">
                  <c:v>New Brunswick</c:v>
                </c:pt>
                <c:pt idx="9">
                  <c:v>Yukon</c:v>
                </c:pt>
              </c:strCache>
            </c:strRef>
          </c:cat>
          <c:val>
            <c:numRef>
              <c:f>'CEZD Members April 2023'!$H$277:$H$286</c:f>
              <c:numCache>
                <c:formatCode>General</c:formatCode>
                <c:ptCount val="10"/>
                <c:pt idx="0">
                  <c:v>7</c:v>
                </c:pt>
                <c:pt idx="1">
                  <c:v>11</c:v>
                </c:pt>
                <c:pt idx="2">
                  <c:v>7</c:v>
                </c:pt>
                <c:pt idx="3">
                  <c:v>5</c:v>
                </c:pt>
                <c:pt idx="4">
                  <c:v>4</c:v>
                </c:pt>
                <c:pt idx="5">
                  <c:v>10</c:v>
                </c:pt>
                <c:pt idx="6">
                  <c:v>1</c:v>
                </c:pt>
                <c:pt idx="7">
                  <c:v>1</c:v>
                </c:pt>
                <c:pt idx="8">
                  <c:v>1</c:v>
                </c:pt>
                <c:pt idx="9">
                  <c:v>0</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4B13-4042-A1CC-462FC95A9EA5}"/>
            </c:ext>
          </c:extLst>
        </c:ser>
        <c:ser>
          <c:idx val="1"/>
          <c:order val="1"/>
          <c:tx>
            <c:strRef>
              <c:f>'CEZD Members April 2023'!$I$275</c:f>
              <c:strCache>
                <c:ptCount val="1"/>
                <c:pt idx="0">
                  <c:v>Consommateur</c:v>
                </c:pt>
              </c:strCache>
            </c:strRef>
          </c:tx>
          <c:spPr>
            <a:solidFill>
              <a:schemeClr val="accent1"/>
            </a:solidFill>
          </c:spPr>
          <c:invertIfNegative val="0"/>
          <c:cat>
            <c:strRef>
              <c:f>'CEZD Members April 2023'!$G$277:$G$286</c:f>
              <c:strCache>
                <c:ptCount val="10"/>
                <c:pt idx="0">
                  <c:v>British Columbia</c:v>
                </c:pt>
                <c:pt idx="1">
                  <c:v>Alberta</c:v>
                </c:pt>
                <c:pt idx="2">
                  <c:v>Saskatchewan</c:v>
                </c:pt>
                <c:pt idx="3">
                  <c:v>Manitoba</c:v>
                </c:pt>
                <c:pt idx="4">
                  <c:v>Ontario</c:v>
                </c:pt>
                <c:pt idx="5">
                  <c:v>Quebec</c:v>
                </c:pt>
                <c:pt idx="6">
                  <c:v>Nova Scotia</c:v>
                </c:pt>
                <c:pt idx="7">
                  <c:v>Prince Edward Island</c:v>
                </c:pt>
                <c:pt idx="8">
                  <c:v>New Brunswick</c:v>
                </c:pt>
                <c:pt idx="9">
                  <c:v>Yukon</c:v>
                </c:pt>
              </c:strCache>
            </c:strRef>
          </c:cat>
          <c:val>
            <c:numRef>
              <c:f>'CEZD Members April 2023'!$I$277:$I$286</c:f>
              <c:numCache>
                <c:formatCode>General</c:formatCode>
                <c:ptCount val="10"/>
                <c:pt idx="0">
                  <c:v>22</c:v>
                </c:pt>
                <c:pt idx="1">
                  <c:v>8</c:v>
                </c:pt>
                <c:pt idx="2">
                  <c:v>2</c:v>
                </c:pt>
                <c:pt idx="3">
                  <c:v>10</c:v>
                </c:pt>
                <c:pt idx="4">
                  <c:v>14</c:v>
                </c:pt>
                <c:pt idx="5">
                  <c:v>20</c:v>
                </c:pt>
                <c:pt idx="6">
                  <c:v>2</c:v>
                </c:pt>
                <c:pt idx="7">
                  <c:v>3</c:v>
                </c:pt>
                <c:pt idx="8">
                  <c:v>1</c:v>
                </c:pt>
                <c:pt idx="9">
                  <c:v>2</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B13-4042-A1CC-462FC95A9EA5}"/>
            </c:ext>
          </c:extLst>
        </c:ser>
        <c:dLbls>
          <c:showLegendKey val="0"/>
          <c:showVal val="0"/>
          <c:showCatName val="0"/>
          <c:showSerName val="0"/>
          <c:showPercent val="0"/>
          <c:showBubbleSize val="0"/>
        </c:dLbls>
        <c:gapWidth val="75"/>
        <c:overlap val="100"/>
        <c:axId val="419799424"/>
        <c:axId val="419800960"/>
      </c:barChart>
      <c:catAx>
        <c:axId val="419799424"/>
        <c:scaling>
          <c:orientation val="minMax"/>
        </c:scaling>
        <c:delete val="0"/>
        <c:axPos val="b"/>
        <c:numFmt formatCode="General" sourceLinked="0"/>
        <c:majorTickMark val="none"/>
        <c:minorTickMark val="none"/>
        <c:tickLblPos val="nextTo"/>
        <c:txPr>
          <a:bodyPr/>
          <a:lstStyle/>
          <a:p>
            <a:pPr>
              <a:defRPr sz="900"/>
            </a:pPr>
            <a:endParaRPr lang="fr-FR"/>
          </a:p>
        </c:txPr>
        <c:crossAx val="419800960"/>
        <c:crosses val="autoZero"/>
        <c:auto val="1"/>
        <c:lblAlgn val="ctr"/>
        <c:lblOffset val="100"/>
        <c:noMultiLvlLbl val="0"/>
      </c:catAx>
      <c:valAx>
        <c:axId val="419800960"/>
        <c:scaling>
          <c:orientation val="minMax"/>
        </c:scaling>
        <c:delete val="0"/>
        <c:axPos val="l"/>
        <c:majorGridlines/>
        <c:title>
          <c:tx>
            <c:rich>
              <a:bodyPr rot="-5400000" vert="horz"/>
              <a:lstStyle/>
              <a:p>
                <a:pPr>
                  <a:defRPr sz="900"/>
                </a:pPr>
                <a:r>
                  <a:rPr lang="en-US" sz="900"/>
                  <a:t>Nombre de membres</a:t>
                </a:r>
              </a:p>
            </c:rich>
          </c:tx>
          <c:overlay val="0"/>
        </c:title>
        <c:numFmt formatCode="General" sourceLinked="1"/>
        <c:majorTickMark val="none"/>
        <c:minorTickMark val="none"/>
        <c:tickLblPos val="nextTo"/>
        <c:spPr>
          <a:ln w="9525">
            <a:noFill/>
          </a:ln>
        </c:spPr>
        <c:crossAx val="419799424"/>
        <c:crosses val="autoZero"/>
        <c:crossBetween val="between"/>
      </c:valAx>
    </c:plotArea>
    <c:legend>
      <c:legendPos val="b"/>
      <c:overlay val="0"/>
      <c:txPr>
        <a:bodyPr/>
        <a:lstStyle/>
        <a:p>
          <a:pPr>
            <a:defRPr sz="900"/>
          </a:pPr>
          <a:endParaRPr lang="fr-FR"/>
        </a:p>
      </c:txPr>
    </c:legend>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en-US" sz="1800" b="1" dirty="0"/>
              <a:t>Figure 11 : Sources d'information par pourcentage de signaux de renseignement anticipé pertinents </a:t>
            </a:r>
            <a:endParaRPr lang="en-CA"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7.5332359884823757E-2"/>
          <c:y val="0.20320131191424937"/>
          <c:w val="0.89924880707069332"/>
          <c:h val="0.61143709982651184"/>
        </c:manualLayout>
      </c:layout>
      <c:barChart>
        <c:barDir val="col"/>
        <c:grouping val="clustered"/>
        <c:varyColors val="0"/>
        <c:ser>
          <c:idx val="0"/>
          <c:order val="0"/>
          <c:tx>
            <c:strRef>
              <c:f>Sheet1!$B$1</c:f>
              <c:strCache>
                <c:ptCount val="1"/>
                <c:pt idx="0">
                  <c:v>Pourcentage de signaux pertinents</c:v>
                </c:pt>
              </c:strCache>
            </c:strRef>
          </c:tx>
          <c:spPr>
            <a:solidFill>
              <a:schemeClr val="accent1"/>
            </a:solidFill>
            <a:ln>
              <a:noFill/>
            </a:ln>
            <a:effectLst/>
          </c:spPr>
          <c:invertIfNegative val="0"/>
          <c:cat>
            <c:strRef>
              <c:f>Sheet1!$A$2:$A$10</c:f>
              <c:strCache>
                <c:ptCount val="9"/>
                <c:pt idx="0">
                  <c:v>Community Reported Event</c:v>
                </c:pt>
                <c:pt idx="1">
                  <c:v>Avian Flu Diary</c:v>
                </c:pt>
                <c:pt idx="2">
                  <c:v>Outbreak News Today</c:v>
                </c:pt>
                <c:pt idx="3">
                  <c:v>Poultry Med</c:v>
                </c:pt>
                <c:pt idx="4">
                  <c:v>The Poultry Site</c:v>
                </c:pt>
                <c:pt idx="5">
                  <c:v>EMPRES-i</c:v>
                </c:pt>
                <c:pt idx="6">
                  <c:v>Health Wildlife Blog</c:v>
                </c:pt>
                <c:pt idx="7">
                  <c:v>The Western Producer</c:v>
                </c:pt>
                <c:pt idx="8">
                  <c:v>Worms and Germs Blog</c:v>
                </c:pt>
              </c:strCache>
            </c:strRef>
          </c:cat>
          <c:val>
            <c:numRef>
              <c:f>Sheet1!$B$2:$B$10</c:f>
              <c:numCache>
                <c:formatCode>0%</c:formatCode>
                <c:ptCount val="9"/>
                <c:pt idx="0">
                  <c:v>0.5756</c:v>
                </c:pt>
                <c:pt idx="1">
                  <c:v>0.13500000000000001</c:v>
                </c:pt>
                <c:pt idx="2">
                  <c:v>8.6800000000000002E-2</c:v>
                </c:pt>
                <c:pt idx="3">
                  <c:v>6.4299999999999996E-2</c:v>
                </c:pt>
                <c:pt idx="4">
                  <c:v>4.1799999999999997E-2</c:v>
                </c:pt>
                <c:pt idx="5">
                  <c:v>3.5400000000000001E-2</c:v>
                </c:pt>
                <c:pt idx="6">
                  <c:v>2.5700000000000001E-2</c:v>
                </c:pt>
                <c:pt idx="7">
                  <c:v>1.9300000000000001E-2</c:v>
                </c:pt>
                <c:pt idx="8">
                  <c:v>1.61E-2</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2A66-48E7-BEA1-637E0A5E7117}"/>
            </c:ext>
          </c:extLst>
        </c:ser>
        <c:dLbls>
          <c:showLegendKey val="0"/>
          <c:showVal val="0"/>
          <c:showCatName val="0"/>
          <c:showSerName val="0"/>
          <c:showPercent val="0"/>
          <c:showBubbleSize val="0"/>
        </c:dLbls>
        <c:gapWidth val="219"/>
        <c:overlap val="-27"/>
        <c:axId val="651040896"/>
        <c:axId val="651041552"/>
      </c:barChart>
      <c:catAx>
        <c:axId val="651040896"/>
        <c:scaling>
          <c:orientation val="minMax"/>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CA" b="1" i="0"/>
                  <a:t>Source d'information</a:t>
                </a:r>
              </a:p>
            </c:rich>
          </c:tx>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fr-FR"/>
          </a:p>
        </c:txPr>
        <c:crossAx val="651041552"/>
        <c:crosses val="autoZero"/>
        <c:auto val="1"/>
        <c:lblAlgn val="ctr"/>
        <c:lblOffset val="100"/>
        <c:noMultiLvlLbl val="0"/>
      </c:catAx>
      <c:valAx>
        <c:axId val="651041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6510408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solidFill>
            <a:sysClr val="windowText" lastClr="000000"/>
          </a:solidFill>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r>
              <a:rPr lang="en-US" sz="1800" b="1" i="0" baseline="0">
                <a:solidFill>
                  <a:sysClr val="windowText" lastClr="000000"/>
                </a:solidFill>
                <a:effectLst/>
              </a:rPr>
              <a:t>Figure 12 : Production mensuelle de signaux de renseignement anticipé faussement négatifs et faussement positifs</a:t>
            </a:r>
            <a:endParaRPr lang="en-CA" sz="180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9.6439936774109891E-2"/>
          <c:y val="0.16313064323784954"/>
          <c:w val="0.87804690075343295"/>
          <c:h val="0.6859537551693603"/>
        </c:manualLayout>
      </c:layout>
      <c:barChart>
        <c:barDir val="col"/>
        <c:grouping val="stacked"/>
        <c:varyColors val="0"/>
        <c:ser>
          <c:idx val="0"/>
          <c:order val="0"/>
          <c:tx>
            <c:strRef>
              <c:f>'KIWI Stats'!$I$27</c:f>
              <c:strCache>
                <c:ptCount val="1"/>
                <c:pt idx="0">
                  <c:v>Faux négatif</c:v>
                </c:pt>
              </c:strCache>
            </c:strRef>
          </c:tx>
          <c:spPr>
            <a:solidFill>
              <a:schemeClr val="accent1"/>
            </a:solidFill>
            <a:ln>
              <a:noFill/>
            </a:ln>
            <a:effectLst/>
          </c:spPr>
          <c:invertIfNegative val="0"/>
          <c:cat>
            <c:numRef>
              <c:f>'KIWI Stats'!$H$28:$H$39</c:f>
              <c:numCache>
                <c:formatCode>mmm/yyyy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'KIWI Stats'!$I$28:$I$39</c:f>
              <c:numCache>
                <c:formatCode>General</c:formatCode>
                <c:ptCount val="12"/>
                <c:pt idx="0">
                  <c:v>147</c:v>
                </c:pt>
                <c:pt idx="1">
                  <c:v>117</c:v>
                </c:pt>
                <c:pt idx="2">
                  <c:v>126</c:v>
                </c:pt>
                <c:pt idx="3">
                  <c:v>185</c:v>
                </c:pt>
                <c:pt idx="4">
                  <c:v>145</c:v>
                </c:pt>
                <c:pt idx="5">
                  <c:v>129</c:v>
                </c:pt>
                <c:pt idx="6">
                  <c:v>165</c:v>
                </c:pt>
                <c:pt idx="7">
                  <c:v>148</c:v>
                </c:pt>
                <c:pt idx="8">
                  <c:v>141</c:v>
                </c:pt>
                <c:pt idx="9">
                  <c:v>124</c:v>
                </c:pt>
                <c:pt idx="10">
                  <c:v>157</c:v>
                </c:pt>
                <c:pt idx="11">
                  <c:v>155</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E48-4F91-9F2D-EB667C87B4A3}"/>
            </c:ext>
          </c:extLst>
        </c:ser>
        <c:ser>
          <c:idx val="1"/>
          <c:order val="1"/>
          <c:tx>
            <c:strRef>
              <c:f>'KIWI Stats'!$J$27</c:f>
              <c:strCache>
                <c:ptCount val="1"/>
                <c:pt idx="0">
                  <c:v>Faux positifs</c:v>
                </c:pt>
              </c:strCache>
            </c:strRef>
          </c:tx>
          <c:spPr>
            <a:solidFill>
              <a:srgbClr val="C00000"/>
            </a:solidFill>
            <a:ln>
              <a:noFill/>
            </a:ln>
            <a:effectLst/>
          </c:spPr>
          <c:invertIfNegative val="0"/>
          <c:cat>
            <c:numRef>
              <c:f>'KIWI Stats'!$H$28:$H$39</c:f>
              <c:numCache>
                <c:formatCode>mmm/yyyy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'KIWI Stats'!$J$28:$J$39</c:f>
              <c:numCache>
                <c:formatCode>General</c:formatCode>
                <c:ptCount val="12"/>
                <c:pt idx="0">
                  <c:v>41</c:v>
                </c:pt>
                <c:pt idx="1">
                  <c:v>32</c:v>
                </c:pt>
                <c:pt idx="2">
                  <c:v>21</c:v>
                </c:pt>
                <c:pt idx="3">
                  <c:v>31</c:v>
                </c:pt>
                <c:pt idx="4">
                  <c:v>21</c:v>
                </c:pt>
                <c:pt idx="5">
                  <c:v>20</c:v>
                </c:pt>
                <c:pt idx="6">
                  <c:v>23</c:v>
                </c:pt>
                <c:pt idx="7">
                  <c:v>33</c:v>
                </c:pt>
                <c:pt idx="8">
                  <c:v>42</c:v>
                </c:pt>
                <c:pt idx="9">
                  <c:v>37</c:v>
                </c:pt>
                <c:pt idx="10">
                  <c:v>31</c:v>
                </c:pt>
                <c:pt idx="11">
                  <c:v>44</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E48-4F91-9F2D-EB667C87B4A3}"/>
            </c:ext>
          </c:extLst>
        </c:ser>
        <c:dLbls>
          <c:showLegendKey val="0"/>
          <c:showVal val="0"/>
          <c:showCatName val="0"/>
          <c:showSerName val="0"/>
          <c:showPercent val="0"/>
          <c:showBubbleSize val="0"/>
        </c:dLbls>
        <c:gapWidth val="150"/>
        <c:overlap val="100"/>
        <c:axId val="640794064"/>
        <c:axId val="640793736"/>
      </c:barChart>
      <c:dateAx>
        <c:axId val="640794064"/>
        <c:scaling>
          <c:orientation val="minMax"/>
        </c:scaling>
        <c:delete val="0"/>
        <c:axPos val="b"/>
        <c:numFmt formatCode="mmm/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640793736"/>
        <c:crosses val="autoZero"/>
        <c:auto val="1"/>
        <c:lblOffset val="100"/>
        <c:baseTimeUnit val="months"/>
      </c:dateAx>
      <c:valAx>
        <c:axId val="640793736"/>
        <c:scaling>
          <c:orientation val="minMax"/>
          <c:max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n-CA" sz="900" b="1">
                    <a:solidFill>
                      <a:sysClr val="windowText" lastClr="000000"/>
                    </a:solidFill>
                  </a:rPr>
                  <a:t>Nombre de signaux</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640794064"/>
        <c:crosses val="autoZero"/>
        <c:crossBetween val="between"/>
      </c:valAx>
      <c:spPr>
        <a:noFill/>
        <a:ln>
          <a:noFill/>
        </a:ln>
        <a:effectLst/>
      </c:spPr>
    </c:plotArea>
    <c:legend>
      <c:legendPos val="b"/>
      <c:layout>
        <c:manualLayout>
          <c:xMode val="edge"/>
          <c:yMode val="edge"/>
          <c:x val="0.31859904069851908"/>
          <c:y val="0.94016225566640532"/>
          <c:w val="0.37625577447606245"/>
          <c:h val="5.90491185175894E-2"/>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solidFill>
        <a:sysClr val="windowText" lastClr="000000"/>
      </a:solid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CA" sz="1800" b="1" i="0" baseline="0">
                <a:solidFill>
                  <a:sysClr val="windowText" lastClr="000000"/>
                </a:solidFill>
                <a:effectLst/>
              </a:rPr>
              <a:t>Figure 13 : Notation des signaux d'intelligence anticipée avril 2022 - mars 2023</a:t>
            </a:r>
            <a:endParaRPr lang="en-CA" sz="180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20105058514586513"/>
          <c:y val="0.27202769972124302"/>
          <c:w val="0.68897862732465653"/>
          <c:h val="0.5395599982776601"/>
        </c:manualLayout>
      </c:layout>
      <c:pieChart>
        <c:varyColors val="1"/>
        <c:ser>
          <c:idx val="0"/>
          <c:order val="0"/>
          <c:tx>
            <c:strRef>
              <c:f>'KIWI Stats'!$F$27</c:f>
              <c:strCache>
                <c:ptCount val="1"/>
                <c:pt idx="0">
                  <c:v>Pourcentage</c:v>
                </c:pt>
              </c:strCache>
            </c:strRef>
          </c:tx>
          <c:dPt>
            <c:idx val="0"/>
            <c:bubble3D val="0"/>
            <c:spPr>
              <a:solidFill>
                <a:schemeClr val="accent1"/>
              </a:solidFill>
              <a:ln w="19050">
                <a:solidFill>
                  <a:schemeClr val="lt1"/>
                </a:solidFill>
              </a:ln>
              <a:effectLst/>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F25-4F70-B053-F36F159BD8F1}"/>
              </c:ext>
            </c:extLst>
          </c:dPt>
          <c:dPt>
            <c:idx val="1"/>
            <c:bubble3D val="0"/>
            <c:spPr>
              <a:solidFill>
                <a:schemeClr val="accent2"/>
              </a:solidFill>
              <a:ln w="19050">
                <a:solidFill>
                  <a:schemeClr val="lt1"/>
                </a:solidFill>
              </a:ln>
              <a:effectLst/>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4F25-4F70-B053-F36F159BD8F1}"/>
              </c:ext>
            </c:extLst>
          </c:dPt>
          <c:dPt>
            <c:idx val="2"/>
            <c:bubble3D val="0"/>
            <c:spPr>
              <a:solidFill>
                <a:schemeClr val="accent3"/>
              </a:solidFill>
              <a:ln w="19050">
                <a:solidFill>
                  <a:schemeClr val="lt1"/>
                </a:solidFill>
              </a:ln>
              <a:effectLst/>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4F25-4F70-B053-F36F159BD8F1}"/>
              </c:ext>
            </c:extLst>
          </c:dPt>
          <c:dPt>
            <c:idx val="3"/>
            <c:bubble3D val="0"/>
            <c:spPr>
              <a:solidFill>
                <a:schemeClr val="accent4"/>
              </a:solidFill>
              <a:ln w="19050">
                <a:solidFill>
                  <a:schemeClr val="lt1"/>
                </a:solidFill>
              </a:ln>
              <a:effectLst/>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4F25-4F70-B053-F36F159BD8F1}"/>
              </c:ext>
            </c:extLst>
          </c:dPt>
          <c:dPt>
            <c:idx val="4"/>
            <c:bubble3D val="0"/>
            <c:spPr>
              <a:solidFill>
                <a:schemeClr val="accent5"/>
              </a:solidFill>
              <a:ln w="19050">
                <a:solidFill>
                  <a:schemeClr val="lt1"/>
                </a:solidFill>
              </a:ln>
              <a:effectLst/>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4F25-4F70-B053-F36F159BD8F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'KIWI Stats'!$E$28:$E$32</c:f>
              <c:strCache>
                <c:ptCount val="5"/>
                <c:pt idx="0">
                  <c:v>Not Relevant</c:v>
                </c:pt>
                <c:pt idx="1">
                  <c:v>Some Relevance</c:v>
                </c:pt>
                <c:pt idx="2">
                  <c:v>Relevant</c:v>
                </c:pt>
                <c:pt idx="3">
                  <c:v>Very Relevant</c:v>
                </c:pt>
                <c:pt idx="4">
                  <c:v>Extremely Relevant</c:v>
                </c:pt>
              </c:strCache>
            </c:strRef>
          </c:cat>
          <c:val>
            <c:numRef>
              <c:f>'KIWI Stats'!$F$28:$F$32</c:f>
              <c:numCache>
                <c:formatCode>0.0%</c:formatCode>
                <c:ptCount val="5"/>
                <c:pt idx="0">
                  <c:v>0.10762737413325293</c:v>
                </c:pt>
                <c:pt idx="1">
                  <c:v>0.76876695809466389</c:v>
                </c:pt>
                <c:pt idx="2">
                  <c:v>0.11923424781429003</c:v>
                </c:pt>
                <c:pt idx="3">
                  <c:v>4.3714199577931864E-3</c:v>
                </c:pt>
                <c:pt idx="4">
                  <c:v>0</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A-4F25-4F70-B053-F36F159BD8F1}"/>
            </c:ext>
          </c:extLst>
        </c:ser>
        <c:dLbls>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335149749769611"/>
          <c:y val="0.88356747173583794"/>
          <c:w val="0.786537401883033"/>
          <c:h val="0.11643252826416203"/>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r>
              <a:rPr lang="en-US" sz="1800" b="1" i="0" baseline="0">
                <a:solidFill>
                  <a:sysClr val="windowText" lastClr="000000"/>
                </a:solidFill>
                <a:effectLst/>
              </a:rPr>
              <a:t>Figure 15 : Les dix problèmes de santé les plus fréquents par mois</a:t>
            </a:r>
            <a:endParaRPr lang="en-CA" sz="180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5.9304556111130911E-2"/>
          <c:y val="0.1115423685988171"/>
          <c:w val="0.71276699648171826"/>
          <c:h val="0.76775521203361186"/>
        </c:manualLayout>
      </c:layout>
      <c:lineChart>
        <c:grouping val="standard"/>
        <c:varyColors val="0"/>
        <c:ser>
          <c:idx val="0"/>
          <c:order val="0"/>
          <c:tx>
            <c:strRef>
              <c:f>'Most Frequent Conditions by Mon'!$A$2</c:f>
              <c:strCache>
                <c:ptCount val="1"/>
                <c:pt idx="0">
                  <c:v>Influenza aviaire hautement pathogène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Mon'!$B$2:$M$2</c:f>
              <c:numCache>
                <c:formatCode>General</c:formatCode>
                <c:ptCount val="12"/>
                <c:pt idx="0">
                  <c:v>126</c:v>
                </c:pt>
                <c:pt idx="1">
                  <c:v>103</c:v>
                </c:pt>
                <c:pt idx="2">
                  <c:v>78</c:v>
                </c:pt>
                <c:pt idx="3">
                  <c:v>92</c:v>
                </c:pt>
                <c:pt idx="4">
                  <c:v>71</c:v>
                </c:pt>
                <c:pt idx="5">
                  <c:v>94</c:v>
                </c:pt>
                <c:pt idx="6">
                  <c:v>122</c:v>
                </c:pt>
                <c:pt idx="7">
                  <c:v>138</c:v>
                </c:pt>
                <c:pt idx="8">
                  <c:v>129</c:v>
                </c:pt>
                <c:pt idx="9">
                  <c:v>107</c:v>
                </c:pt>
                <c:pt idx="10">
                  <c:v>167</c:v>
                </c:pt>
                <c:pt idx="11">
                  <c:v>164</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5C2E-4D13-9D2B-D38FDEBDC712}"/>
            </c:ext>
          </c:extLst>
        </c:ser>
        <c:ser>
          <c:idx val="1"/>
          <c:order val="1"/>
          <c:tx>
            <c:strRef>
              <c:f>'Most Frequent Conditions by Mon'!$A$3</c:f>
              <c:strCache>
                <c:ptCount val="1"/>
                <c:pt idx="0">
                  <c:v>Variole du singe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Mon'!$B$3:$M$3</c:f>
              <c:numCache>
                <c:formatCode>General</c:formatCode>
                <c:ptCount val="12"/>
                <c:pt idx="0">
                  <c:v>4</c:v>
                </c:pt>
                <c:pt idx="1">
                  <c:v>135</c:v>
                </c:pt>
                <c:pt idx="2">
                  <c:v>152</c:v>
                </c:pt>
                <c:pt idx="3">
                  <c:v>125</c:v>
                </c:pt>
                <c:pt idx="4">
                  <c:v>102</c:v>
                </c:pt>
                <c:pt idx="5">
                  <c:v>44</c:v>
                </c:pt>
                <c:pt idx="6">
                  <c:v>42</c:v>
                </c:pt>
                <c:pt idx="7">
                  <c:v>21</c:v>
                </c:pt>
                <c:pt idx="8">
                  <c:v>9</c:v>
                </c:pt>
                <c:pt idx="9">
                  <c:v>10</c:v>
                </c:pt>
                <c:pt idx="10">
                  <c:v>5</c:v>
                </c:pt>
                <c:pt idx="11">
                  <c:v>12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5C2E-4D13-9D2B-D38FDEBDC712}"/>
            </c:ext>
          </c:extLst>
        </c:ser>
        <c:ser>
          <c:idx val="2"/>
          <c:order val="2"/>
          <c:tx>
            <c:strRef>
              <c:f>'Most Frequent Conditions by Mon'!$A$4</c:f>
              <c:strCache>
                <c:ptCount val="1"/>
                <c:pt idx="0">
                  <c:v>Peste porcine africaine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Mon'!$B$4:$M$4</c:f>
              <c:numCache>
                <c:formatCode>General</c:formatCode>
                <c:ptCount val="12"/>
                <c:pt idx="0">
                  <c:v>52</c:v>
                </c:pt>
                <c:pt idx="1">
                  <c:v>50</c:v>
                </c:pt>
                <c:pt idx="2">
                  <c:v>44</c:v>
                </c:pt>
                <c:pt idx="3">
                  <c:v>57</c:v>
                </c:pt>
                <c:pt idx="4">
                  <c:v>58</c:v>
                </c:pt>
                <c:pt idx="5">
                  <c:v>51</c:v>
                </c:pt>
                <c:pt idx="6">
                  <c:v>49</c:v>
                </c:pt>
                <c:pt idx="7">
                  <c:v>41</c:v>
                </c:pt>
                <c:pt idx="8">
                  <c:v>47</c:v>
                </c:pt>
                <c:pt idx="9">
                  <c:v>60</c:v>
                </c:pt>
                <c:pt idx="10">
                  <c:v>49</c:v>
                </c:pt>
                <c:pt idx="11">
                  <c:v>56</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5C2E-4D13-9D2B-D38FDEBDC712}"/>
            </c:ext>
          </c:extLst>
        </c:ser>
        <c:ser>
          <c:idx val="3"/>
          <c:order val="3"/>
          <c:tx>
            <c:strRef>
              <c:f>'Most Frequent Conditions by Mon'!$A$5</c:f>
              <c:strCache>
                <c:ptCount val="1"/>
                <c:pt idx="0">
                  <c:v>Grippe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Mon'!$B$5:$M$5</c:f>
              <c:numCache>
                <c:formatCode>General</c:formatCode>
                <c:ptCount val="12"/>
                <c:pt idx="0">
                  <c:v>52</c:v>
                </c:pt>
                <c:pt idx="1">
                  <c:v>37</c:v>
                </c:pt>
                <c:pt idx="2">
                  <c:v>30</c:v>
                </c:pt>
                <c:pt idx="3">
                  <c:v>30</c:v>
                </c:pt>
                <c:pt idx="4">
                  <c:v>40</c:v>
                </c:pt>
                <c:pt idx="5">
                  <c:v>40</c:v>
                </c:pt>
                <c:pt idx="6">
                  <c:v>54</c:v>
                </c:pt>
                <c:pt idx="7">
                  <c:v>44</c:v>
                </c:pt>
                <c:pt idx="8">
                  <c:v>47</c:v>
                </c:pt>
                <c:pt idx="9">
                  <c:v>42</c:v>
                </c:pt>
                <c:pt idx="10">
                  <c:v>59</c:v>
                </c:pt>
                <c:pt idx="11">
                  <c:v>66</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5C2E-4D13-9D2B-D38FDEBDC712}"/>
            </c:ext>
          </c:extLst>
        </c:ser>
        <c:ser>
          <c:idx val="4"/>
          <c:order val="4"/>
          <c:tx>
            <c:strRef>
              <c:f>'Most Frequent Conditions by Mon'!$A$6</c:f>
              <c:strCache>
                <c:ptCount val="1"/>
                <c:pt idx="0">
                  <c:v>Dengue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Mon'!$B$6:$M$6</c:f>
              <c:numCache>
                <c:formatCode>General</c:formatCode>
                <c:ptCount val="12"/>
                <c:pt idx="0">
                  <c:v>10</c:v>
                </c:pt>
                <c:pt idx="1">
                  <c:v>14</c:v>
                </c:pt>
                <c:pt idx="2">
                  <c:v>24</c:v>
                </c:pt>
                <c:pt idx="3">
                  <c:v>23</c:v>
                </c:pt>
                <c:pt idx="4">
                  <c:v>36</c:v>
                </c:pt>
                <c:pt idx="5">
                  <c:v>30</c:v>
                </c:pt>
                <c:pt idx="6">
                  <c:v>29</c:v>
                </c:pt>
                <c:pt idx="7">
                  <c:v>26</c:v>
                </c:pt>
                <c:pt idx="8">
                  <c:v>16</c:v>
                </c:pt>
                <c:pt idx="9">
                  <c:v>21</c:v>
                </c:pt>
                <c:pt idx="10">
                  <c:v>24</c:v>
                </c:pt>
                <c:pt idx="11">
                  <c:v>20</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5C2E-4D13-9D2B-D38FDEBDC712}"/>
            </c:ext>
          </c:extLst>
        </c:ser>
        <c:ser>
          <c:idx val="5"/>
          <c:order val="5"/>
          <c:tx>
            <c:strRef>
              <c:f>'Most Frequent Conditions by Mon'!$A$7</c:f>
              <c:strCache>
                <c:ptCount val="1"/>
                <c:pt idx="0">
                  <c:v>Nouveau coronavirus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Mon'!$B$7:$M$7</c:f>
              <c:numCache>
                <c:formatCode>General</c:formatCode>
                <c:ptCount val="12"/>
                <c:pt idx="0">
                  <c:v>33</c:v>
                </c:pt>
                <c:pt idx="1">
                  <c:v>29</c:v>
                </c:pt>
                <c:pt idx="2">
                  <c:v>20</c:v>
                </c:pt>
                <c:pt idx="3">
                  <c:v>22</c:v>
                </c:pt>
                <c:pt idx="4">
                  <c:v>17</c:v>
                </c:pt>
                <c:pt idx="5">
                  <c:v>11</c:v>
                </c:pt>
                <c:pt idx="6">
                  <c:v>10</c:v>
                </c:pt>
                <c:pt idx="7">
                  <c:v>22</c:v>
                </c:pt>
                <c:pt idx="8">
                  <c:v>24</c:v>
                </c:pt>
                <c:pt idx="9">
                  <c:v>33</c:v>
                </c:pt>
                <c:pt idx="10">
                  <c:v>16</c:v>
                </c:pt>
                <c:pt idx="11">
                  <c:v>34</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5C2E-4D13-9D2B-D38FDEBDC712}"/>
            </c:ext>
          </c:extLst>
        </c:ser>
        <c:ser>
          <c:idx val="6"/>
          <c:order val="6"/>
          <c:tx>
            <c:strRef>
              <c:f>'Most Frequent Conditions by Mon'!$A$8</c:f>
              <c:strCache>
                <c:ptCount val="1"/>
                <c:pt idx="0">
                  <c:v>Fièvre aphteuse</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Mon'!$B$8:$M$8</c:f>
              <c:numCache>
                <c:formatCode>General</c:formatCode>
                <c:ptCount val="12"/>
                <c:pt idx="0">
                  <c:v>18</c:v>
                </c:pt>
                <c:pt idx="1">
                  <c:v>22</c:v>
                </c:pt>
                <c:pt idx="2">
                  <c:v>18</c:v>
                </c:pt>
                <c:pt idx="3">
                  <c:v>22</c:v>
                </c:pt>
                <c:pt idx="4">
                  <c:v>16</c:v>
                </c:pt>
                <c:pt idx="5">
                  <c:v>12</c:v>
                </c:pt>
                <c:pt idx="6">
                  <c:v>9</c:v>
                </c:pt>
                <c:pt idx="7">
                  <c:v>1</c:v>
                </c:pt>
                <c:pt idx="8">
                  <c:v>4</c:v>
                </c:pt>
                <c:pt idx="9">
                  <c:v>15</c:v>
                </c:pt>
                <c:pt idx="10">
                  <c:v>23</c:v>
                </c:pt>
                <c:pt idx="11">
                  <c:v>25</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5C2E-4D13-9D2B-D38FDEBDC712}"/>
            </c:ext>
          </c:extLst>
        </c:ser>
        <c:ser>
          <c:idx val="7"/>
          <c:order val="7"/>
          <c:tx>
            <c:strRef>
              <c:f>'Most Frequent Conditions by Mon'!$A$9</c:f>
              <c:strCache>
                <c:ptCount val="1"/>
                <c:pt idx="0">
                  <c:v>Fièvre du Nil occidental</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Mon'!$B$9:$M$9</c:f>
              <c:numCache>
                <c:formatCode>General</c:formatCode>
                <c:ptCount val="12"/>
                <c:pt idx="0">
                  <c:v>4</c:v>
                </c:pt>
                <c:pt idx="1">
                  <c:v>2</c:v>
                </c:pt>
                <c:pt idx="2">
                  <c:v>1</c:v>
                </c:pt>
                <c:pt idx="3">
                  <c:v>6</c:v>
                </c:pt>
                <c:pt idx="4">
                  <c:v>42</c:v>
                </c:pt>
                <c:pt idx="5">
                  <c:v>41</c:v>
                </c:pt>
                <c:pt idx="6">
                  <c:v>21</c:v>
                </c:pt>
                <c:pt idx="7">
                  <c:v>7</c:v>
                </c:pt>
                <c:pt idx="8">
                  <c:v>8</c:v>
                </c:pt>
                <c:pt idx="9">
                  <c:v>4</c:v>
                </c:pt>
                <c:pt idx="10">
                  <c:v>1</c:v>
                </c:pt>
                <c:pt idx="11">
                  <c:v>2</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5C2E-4D13-9D2B-D38FDEBDC712}"/>
            </c:ext>
          </c:extLst>
        </c:ser>
        <c:ser>
          <c:idx val="8"/>
          <c:order val="8"/>
          <c:tx>
            <c:strRef>
              <c:f>'Most Frequent Conditions by Mon'!$A$10</c:f>
              <c:strCache>
                <c:ptCount val="1"/>
                <c:pt idx="0">
                  <c:v>Rage</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Mon'!$B$10:$M$10</c:f>
              <c:numCache>
                <c:formatCode>General</c:formatCode>
                <c:ptCount val="12"/>
                <c:pt idx="0">
                  <c:v>11</c:v>
                </c:pt>
                <c:pt idx="1">
                  <c:v>11</c:v>
                </c:pt>
                <c:pt idx="2">
                  <c:v>10</c:v>
                </c:pt>
                <c:pt idx="3">
                  <c:v>18</c:v>
                </c:pt>
                <c:pt idx="4">
                  <c:v>7</c:v>
                </c:pt>
                <c:pt idx="5">
                  <c:v>12</c:v>
                </c:pt>
                <c:pt idx="6">
                  <c:v>15</c:v>
                </c:pt>
                <c:pt idx="7">
                  <c:v>6</c:v>
                </c:pt>
                <c:pt idx="8">
                  <c:v>11</c:v>
                </c:pt>
                <c:pt idx="9">
                  <c:v>5</c:v>
                </c:pt>
                <c:pt idx="10">
                  <c:v>7</c:v>
                </c:pt>
                <c:pt idx="11">
                  <c:v>10</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8-5C2E-4D13-9D2B-D38FDEBDC712}"/>
            </c:ext>
          </c:extLst>
        </c:ser>
        <c:ser>
          <c:idx val="9"/>
          <c:order val="9"/>
          <c:tx>
            <c:strRef>
              <c:f>'Most Frequent Conditions by Mon'!$A$11</c:f>
              <c:strCache>
                <c:ptCount val="1"/>
                <c:pt idx="0">
                  <c:v>Anthrax</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f>'Most Frequent Conditions by Mon'!$B$1:$M$1</c:f>
              <c:numCache>
                <c:formatCode>mmm\-yy</c:formatCode>
                <c:ptCount val="12"/>
                <c:pt idx="0">
                  <c:v>44652</c:v>
                </c:pt>
                <c:pt idx="1">
                  <c:v>44682</c:v>
                </c:pt>
                <c:pt idx="2">
                  <c:v>44713</c:v>
                </c:pt>
                <c:pt idx="3">
                  <c:v>44743</c:v>
                </c:pt>
                <c:pt idx="4">
                  <c:v>44774</c:v>
                </c:pt>
                <c:pt idx="5">
                  <c:v>44805</c:v>
                </c:pt>
                <c:pt idx="6">
                  <c:v>44835</c:v>
                </c:pt>
                <c:pt idx="7">
                  <c:v>44866</c:v>
                </c:pt>
                <c:pt idx="8">
                  <c:v>44896</c:v>
                </c:pt>
                <c:pt idx="9">
                  <c:v>44927</c:v>
                </c:pt>
                <c:pt idx="10">
                  <c:v>44958</c:v>
                </c:pt>
                <c:pt idx="11">
                  <c:v>44986</c:v>
                </c:pt>
              </c:numCache>
            </c:numRef>
          </c:cat>
          <c:val>
            <c:numRef>
              <c:f>'Most Frequent Conditions by Mon'!$B$11:$M$11</c:f>
              <c:numCache>
                <c:formatCode>General</c:formatCode>
                <c:ptCount val="12"/>
                <c:pt idx="0">
                  <c:v>4</c:v>
                </c:pt>
                <c:pt idx="1">
                  <c:v>10</c:v>
                </c:pt>
                <c:pt idx="2">
                  <c:v>8</c:v>
                </c:pt>
                <c:pt idx="3">
                  <c:v>19</c:v>
                </c:pt>
                <c:pt idx="4">
                  <c:v>19</c:v>
                </c:pt>
                <c:pt idx="5">
                  <c:v>13</c:v>
                </c:pt>
                <c:pt idx="6">
                  <c:v>6</c:v>
                </c:pt>
                <c:pt idx="7">
                  <c:v>11</c:v>
                </c:pt>
                <c:pt idx="8">
                  <c:v>8</c:v>
                </c:pt>
                <c:pt idx="9">
                  <c:v>8</c:v>
                </c:pt>
                <c:pt idx="10">
                  <c:v>4</c:v>
                </c:pt>
                <c:pt idx="11">
                  <c:v>6</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5C2E-4D13-9D2B-D38FDEBDC712}"/>
            </c:ext>
          </c:extLst>
        </c:ser>
        <c:dLbls>
          <c:showLegendKey val="0"/>
          <c:showVal val="0"/>
          <c:showCatName val="0"/>
          <c:showSerName val="0"/>
          <c:showPercent val="0"/>
          <c:showBubbleSize val="0"/>
        </c:dLbls>
        <c:marker val="1"/>
        <c:smooth val="0"/>
        <c:axId val="584562216"/>
        <c:axId val="584560248"/>
      </c:lineChart>
      <c:dateAx>
        <c:axId val="584562216"/>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Mois</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fr-FR"/>
            </a:p>
          </c:txPr>
        </c:title>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584560248"/>
        <c:crosses val="autoZero"/>
        <c:auto val="1"/>
        <c:lblOffset val="100"/>
        <c:baseTimeUnit val="months"/>
      </c:dateAx>
      <c:valAx>
        <c:axId val="584560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Nombre de signaux</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584562216"/>
        <c:crosses val="autoZero"/>
        <c:crossBetween val="between"/>
      </c:valAx>
      <c:spPr>
        <a:noFill/>
        <a:ln>
          <a:noFill/>
        </a:ln>
        <a:effectLst/>
      </c:spPr>
    </c:plotArea>
    <c:legend>
      <c:legendPos val="r"/>
      <c:layout>
        <c:manualLayout>
          <c:xMode val="edge"/>
          <c:yMode val="edge"/>
          <c:x val="0.79496605574252266"/>
          <c:y val="0.1069768753676046"/>
          <c:w val="0.20272803528424926"/>
          <c:h val="0.801286721602088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E6BC8D-BA48-4FF3-BC6E-0A6BE61794D7}" type="doc">
      <dgm:prSet loTypeId="urn:microsoft.com/office/officeart/2005/8/layout/process3" loCatId="process" qsTypeId="urn:microsoft.com/office/officeart/2005/8/quickstyle/simple3" qsCatId="simple" csTypeId="urn:microsoft.com/office/officeart/2005/8/colors/colorful5" csCatId="colorful" phldr="1"/>
      <dgm:spPr/>
      <dgm:t>
        <a:bodyPr/>
        <a:lstStyle/>
        <a:p>
          <a:endParaRPr lang="en-US"/>
        </a:p>
      </dgm:t>
    </dgm:pt>
    <dgm:pt modelId="{0EA612A9-C8A2-4772-AD11-7AB73503F8A8}">
      <dgm:prSet phldrT="[Text]"/>
      <dgm:spPr/>
      <dgm:t>
        <a:bodyPr/>
        <a:lstStyle/>
        <a:p>
          <a:r>
            <a:rPr lang="en-US" dirty="0"/>
            <a:t>Étape 1</a:t>
          </a:r>
        </a:p>
        <a:p>
          <a:r>
            <a:rPr lang="en-US" dirty="0"/>
            <a:t>Identifier</a:t>
          </a:r>
        </a:p>
      </dgm:t>
    </dgm:pt>
    <dgm:pt modelId="{72676D21-70A3-4C63-B2A2-E6B0A623F05C}" type="parTrans" cxnId="{9582200A-530C-4311-A6E6-6A57511BADA8}">
      <dgm:prSet/>
      <dgm:spPr/>
      <dgm:t>
        <a:bodyPr/>
        <a:lstStyle/>
        <a:p>
          <a:endParaRPr lang="en-US"/>
        </a:p>
      </dgm:t>
    </dgm:pt>
    <dgm:pt modelId="{7C0AF8B6-60E8-4506-B1FA-490FC54784B0}" type="sibTrans" cxnId="{9582200A-530C-4311-A6E6-6A57511BADA8}">
      <dgm:prSet/>
      <dgm:spPr/>
      <dgm:t>
        <a:bodyPr/>
        <a:lstStyle/>
        <a:p>
          <a:endParaRPr lang="en-US"/>
        </a:p>
      </dgm:t>
    </dgm:pt>
    <dgm:pt modelId="{4DE7F0E9-2AF6-4E8A-9949-B13A700981E4}">
      <dgm:prSet phldrT="[Text]"/>
      <dgm:spPr/>
      <dgm:t>
        <a:bodyPr/>
        <a:lstStyle/>
        <a:p>
          <a:r>
            <a:rPr lang="en-US" dirty="0"/>
            <a:t>Les participants</a:t>
          </a:r>
        </a:p>
      </dgm:t>
    </dgm:pt>
    <dgm:pt modelId="{CFFF749E-0987-4ECD-B3D8-A27E988427B7}" type="parTrans" cxnId="{3DB171D3-C6F2-413D-9F41-98AF63E88F02}">
      <dgm:prSet/>
      <dgm:spPr/>
      <dgm:t>
        <a:bodyPr/>
        <a:lstStyle/>
        <a:p>
          <a:endParaRPr lang="en-US"/>
        </a:p>
      </dgm:t>
    </dgm:pt>
    <dgm:pt modelId="{D2C328E7-ABEF-4DEC-96E2-88C01C00D4FD}" type="sibTrans" cxnId="{3DB171D3-C6F2-413D-9F41-98AF63E88F02}">
      <dgm:prSet/>
      <dgm:spPr/>
      <dgm:t>
        <a:bodyPr/>
        <a:lstStyle/>
        <a:p>
          <a:endParaRPr lang="en-US"/>
        </a:p>
      </dgm:t>
    </dgm:pt>
    <dgm:pt modelId="{7284BAC4-8E7B-4E21-8AE1-EEFA59F85399}">
      <dgm:prSet phldrT="[Text]"/>
      <dgm:spPr/>
      <dgm:t>
        <a:bodyPr/>
        <a:lstStyle/>
        <a:p>
          <a:r>
            <a:rPr lang="en-US" dirty="0"/>
            <a:t>Étape 2</a:t>
          </a:r>
        </a:p>
        <a:p>
          <a:r>
            <a:rPr lang="en-US" dirty="0"/>
            <a:t>Élaborer des critères</a:t>
          </a:r>
        </a:p>
      </dgm:t>
    </dgm:pt>
    <dgm:pt modelId="{6806F1BC-E935-4A8B-BB78-D83FF1532482}" type="parTrans" cxnId="{CEDA787D-CC50-43C4-B1C2-81BD0EC96623}">
      <dgm:prSet/>
      <dgm:spPr/>
      <dgm:t>
        <a:bodyPr/>
        <a:lstStyle/>
        <a:p>
          <a:endParaRPr lang="en-US"/>
        </a:p>
      </dgm:t>
    </dgm:pt>
    <dgm:pt modelId="{A4D6B2FD-066C-4528-9533-42CDFFA972B7}" type="sibTrans" cxnId="{CEDA787D-CC50-43C4-B1C2-81BD0EC96623}">
      <dgm:prSet/>
      <dgm:spPr/>
      <dgm:t>
        <a:bodyPr/>
        <a:lstStyle/>
        <a:p>
          <a:endParaRPr lang="en-US"/>
        </a:p>
      </dgm:t>
    </dgm:pt>
    <dgm:pt modelId="{4BDA123F-DDF6-441F-A497-AE769834D300}">
      <dgm:prSet phldrT="[Text]"/>
      <dgm:spPr/>
      <dgm:t>
        <a:bodyPr/>
        <a:lstStyle/>
        <a:p>
          <a:r>
            <a:rPr lang="en-US" dirty="0"/>
            <a:t>Élaborer des critères à utiliser pour déterminer l'importance relative des maladies identifiées à l'étape 1</a:t>
          </a:r>
        </a:p>
      </dgm:t>
    </dgm:pt>
    <dgm:pt modelId="{B6B205E3-42B7-48EB-90C5-ACCA694AD134}" type="parTrans" cxnId="{AB335F54-0272-4FAB-805C-EC3860E59ED8}">
      <dgm:prSet/>
      <dgm:spPr/>
      <dgm:t>
        <a:bodyPr/>
        <a:lstStyle/>
        <a:p>
          <a:endParaRPr lang="en-US"/>
        </a:p>
      </dgm:t>
    </dgm:pt>
    <dgm:pt modelId="{1335213E-1F6C-47C3-8184-CE3D83399F31}" type="sibTrans" cxnId="{AB335F54-0272-4FAB-805C-EC3860E59ED8}">
      <dgm:prSet/>
      <dgm:spPr/>
      <dgm:t>
        <a:bodyPr/>
        <a:lstStyle/>
        <a:p>
          <a:endParaRPr lang="en-US"/>
        </a:p>
      </dgm:t>
    </dgm:pt>
    <dgm:pt modelId="{28DD38CC-793D-475B-AA62-918E3173A348}">
      <dgm:prSet phldrT="[Text]"/>
      <dgm:spPr/>
      <dgm:t>
        <a:bodyPr/>
        <a:lstStyle/>
        <a:p>
          <a:r>
            <a:rPr lang="en-US" dirty="0"/>
            <a:t>Étape 3</a:t>
          </a:r>
        </a:p>
        <a:p>
          <a:r>
            <a:rPr lang="en-US" dirty="0"/>
            <a:t>Élaborer des questions</a:t>
          </a:r>
        </a:p>
      </dgm:t>
    </dgm:pt>
    <dgm:pt modelId="{43289C76-76FF-470A-8C00-00ABF57A2038}" type="parTrans" cxnId="{2F2FF55B-5921-4BDC-9EF8-2376C8D75929}">
      <dgm:prSet/>
      <dgm:spPr/>
      <dgm:t>
        <a:bodyPr/>
        <a:lstStyle/>
        <a:p>
          <a:endParaRPr lang="en-US"/>
        </a:p>
      </dgm:t>
    </dgm:pt>
    <dgm:pt modelId="{868EFDBE-6928-4CA0-B264-7DB7A74081F2}" type="sibTrans" cxnId="{2F2FF55B-5921-4BDC-9EF8-2376C8D75929}">
      <dgm:prSet/>
      <dgm:spPr/>
      <dgm:t>
        <a:bodyPr/>
        <a:lstStyle/>
        <a:p>
          <a:endParaRPr lang="en-US"/>
        </a:p>
      </dgm:t>
    </dgm:pt>
    <dgm:pt modelId="{34D1C2E3-39BE-4D16-A232-75438679EFFF}">
      <dgm:prSet phldrT="[Text]"/>
      <dgm:spPr/>
      <dgm:t>
        <a:bodyPr/>
        <a:lstStyle/>
        <a:p>
          <a:r>
            <a:rPr lang="en-US" dirty="0"/>
            <a:t>Élaborer des questions catégorielles pour chaque critère</a:t>
          </a:r>
        </a:p>
      </dgm:t>
    </dgm:pt>
    <dgm:pt modelId="{D41F94F3-59EB-460E-AA57-AF23E6290240}" type="parTrans" cxnId="{E5A71C3D-D312-4BF4-9099-84D1BAFE3CE7}">
      <dgm:prSet/>
      <dgm:spPr/>
      <dgm:t>
        <a:bodyPr/>
        <a:lstStyle/>
        <a:p>
          <a:endParaRPr lang="en-US"/>
        </a:p>
      </dgm:t>
    </dgm:pt>
    <dgm:pt modelId="{4620C4CC-530E-42B9-8B07-852C9217B7F4}" type="sibTrans" cxnId="{E5A71C3D-D312-4BF4-9099-84D1BAFE3CE7}">
      <dgm:prSet/>
      <dgm:spPr/>
      <dgm:t>
        <a:bodyPr/>
        <a:lstStyle/>
        <a:p>
          <a:endParaRPr lang="en-US"/>
        </a:p>
      </dgm:t>
    </dgm:pt>
    <dgm:pt modelId="{DFBB3D40-F915-4DAE-A863-13C2D29B7342}">
      <dgm:prSet phldrT="[Text]"/>
      <dgm:spPr/>
      <dgm:t>
        <a:bodyPr/>
        <a:lstStyle/>
        <a:p>
          <a:r>
            <a:rPr lang="en-US" dirty="0"/>
            <a:t>Objectifs</a:t>
          </a:r>
        </a:p>
      </dgm:t>
    </dgm:pt>
    <dgm:pt modelId="{A5194979-0F29-4C13-A39D-169AF90D7991}" type="parTrans" cxnId="{1F78B41E-C1F6-4EE8-84FB-3492B8DFC690}">
      <dgm:prSet/>
      <dgm:spPr/>
      <dgm:t>
        <a:bodyPr/>
        <a:lstStyle/>
        <a:p>
          <a:endParaRPr lang="en-US"/>
        </a:p>
      </dgm:t>
    </dgm:pt>
    <dgm:pt modelId="{6532A8DE-F5B8-4913-877F-64878420D90E}" type="sibTrans" cxnId="{1F78B41E-C1F6-4EE8-84FB-3492B8DFC690}">
      <dgm:prSet/>
      <dgm:spPr/>
      <dgm:t>
        <a:bodyPr/>
        <a:lstStyle/>
        <a:p>
          <a:endParaRPr lang="en-US"/>
        </a:p>
      </dgm:t>
    </dgm:pt>
    <dgm:pt modelId="{1CB8DB2E-6442-4503-8ECA-94E4D3506AE7}">
      <dgm:prSet phldrT="[Text]"/>
      <dgm:spPr/>
      <dgm:t>
        <a:bodyPr/>
        <a:lstStyle/>
        <a:p>
          <a:r>
            <a:rPr lang="en-US" dirty="0"/>
            <a:t>Liste initiale des maladies</a:t>
          </a:r>
        </a:p>
      </dgm:t>
    </dgm:pt>
    <dgm:pt modelId="{FD0DB823-5369-4229-9077-D1D3647CB63E}" type="parTrans" cxnId="{044DE219-2951-4F81-9227-C0694FBD3736}">
      <dgm:prSet/>
      <dgm:spPr/>
      <dgm:t>
        <a:bodyPr/>
        <a:lstStyle/>
        <a:p>
          <a:endParaRPr lang="en-US"/>
        </a:p>
      </dgm:t>
    </dgm:pt>
    <dgm:pt modelId="{20CD4F7E-2F42-49AF-BA55-B1F3FC0F48E0}" type="sibTrans" cxnId="{044DE219-2951-4F81-9227-C0694FBD3736}">
      <dgm:prSet/>
      <dgm:spPr/>
      <dgm:t>
        <a:bodyPr/>
        <a:lstStyle/>
        <a:p>
          <a:endParaRPr lang="en-US"/>
        </a:p>
      </dgm:t>
    </dgm:pt>
    <dgm:pt modelId="{B74BCC1B-5A77-4151-9BCF-CB350C4AC60B}">
      <dgm:prSet phldrT="[Text]"/>
      <dgm:spPr/>
      <dgm:t>
        <a:bodyPr/>
        <a:lstStyle/>
        <a:p>
          <a:r>
            <a:rPr lang="en-US" dirty="0"/>
            <a:t>Réduire la liste des maladies à un nombre raisonnable</a:t>
          </a:r>
        </a:p>
      </dgm:t>
    </dgm:pt>
    <dgm:pt modelId="{B954465B-BF15-4453-8721-43CA754FB16A}" type="parTrans" cxnId="{57C5C4DC-4598-4604-AC40-EAD3FDFA6C0F}">
      <dgm:prSet/>
      <dgm:spPr/>
      <dgm:t>
        <a:bodyPr/>
        <a:lstStyle/>
        <a:p>
          <a:endParaRPr lang="en-US"/>
        </a:p>
      </dgm:t>
    </dgm:pt>
    <dgm:pt modelId="{23E60ED9-BF34-4785-ABA7-688511F8B3CA}" type="sibTrans" cxnId="{57C5C4DC-4598-4604-AC40-EAD3FDFA6C0F}">
      <dgm:prSet/>
      <dgm:spPr/>
      <dgm:t>
        <a:bodyPr/>
        <a:lstStyle/>
        <a:p>
          <a:endParaRPr lang="en-US"/>
        </a:p>
      </dgm:t>
    </dgm:pt>
    <dgm:pt modelId="{0FB9A65D-749C-4562-ABBA-AEC6410E04D6}">
      <dgm:prSet/>
      <dgm:spPr/>
      <dgm:t>
        <a:bodyPr/>
        <a:lstStyle/>
        <a:p>
          <a:r>
            <a:rPr lang="en-US" dirty="0"/>
            <a:t>Étape 4</a:t>
          </a:r>
        </a:p>
        <a:p>
          <a:r>
            <a:rPr lang="en-US" dirty="0"/>
            <a:t>Classer les critères</a:t>
          </a:r>
        </a:p>
      </dgm:t>
    </dgm:pt>
    <dgm:pt modelId="{8EC0181A-5A7B-43C4-964A-0A6FC93E52C1}" type="parTrans" cxnId="{06734769-A94A-488A-9D63-A927DB65B685}">
      <dgm:prSet/>
      <dgm:spPr/>
      <dgm:t>
        <a:bodyPr/>
        <a:lstStyle/>
        <a:p>
          <a:endParaRPr lang="en-US"/>
        </a:p>
      </dgm:t>
    </dgm:pt>
    <dgm:pt modelId="{E38755E5-EE8F-49D3-9538-C7509821E0F1}" type="sibTrans" cxnId="{06734769-A94A-488A-9D63-A927DB65B685}">
      <dgm:prSet/>
      <dgm:spPr/>
      <dgm:t>
        <a:bodyPr/>
        <a:lstStyle/>
        <a:p>
          <a:endParaRPr lang="en-US"/>
        </a:p>
      </dgm:t>
    </dgm:pt>
    <dgm:pt modelId="{7BC0B8AD-1F01-4C4B-9FC0-E7531C7C926E}">
      <dgm:prSet/>
      <dgm:spPr/>
      <dgm:t>
        <a:bodyPr/>
        <a:lstStyle/>
        <a:p>
          <a:r>
            <a:rPr lang="en-US" dirty="0"/>
            <a:t>Chaque participant classe les critères de manière indépendante</a:t>
          </a:r>
        </a:p>
      </dgm:t>
    </dgm:pt>
    <dgm:pt modelId="{1735D3A4-0682-4BE0-A687-9D478579C6C4}" type="parTrans" cxnId="{7FF51D96-1A44-477F-93B6-3D230B598BD9}">
      <dgm:prSet/>
      <dgm:spPr/>
      <dgm:t>
        <a:bodyPr/>
        <a:lstStyle/>
        <a:p>
          <a:endParaRPr lang="en-US"/>
        </a:p>
      </dgm:t>
    </dgm:pt>
    <dgm:pt modelId="{F2B7A3D1-5CA3-487D-B788-E1185DAEBD3B}" type="sibTrans" cxnId="{7FF51D96-1A44-477F-93B6-3D230B598BD9}">
      <dgm:prSet/>
      <dgm:spPr/>
      <dgm:t>
        <a:bodyPr/>
        <a:lstStyle/>
        <a:p>
          <a:endParaRPr lang="en-US"/>
        </a:p>
      </dgm:t>
    </dgm:pt>
    <dgm:pt modelId="{AE5D583C-7F7A-4CEA-B67B-D3A24D1BC790}">
      <dgm:prSet/>
      <dgm:spPr/>
      <dgm:t>
        <a:bodyPr/>
        <a:lstStyle/>
        <a:p>
          <a:r>
            <a:rPr lang="en-US" dirty="0"/>
            <a:t>Les rangs sont combinés</a:t>
          </a:r>
        </a:p>
      </dgm:t>
    </dgm:pt>
    <dgm:pt modelId="{8FD8FFE5-24C1-4947-B6F0-376D7288BAEC}" type="parTrans" cxnId="{1D371E6C-7BAB-4F48-BE8D-D9E98E867B7C}">
      <dgm:prSet/>
      <dgm:spPr/>
      <dgm:t>
        <a:bodyPr/>
        <a:lstStyle/>
        <a:p>
          <a:endParaRPr lang="en-US"/>
        </a:p>
      </dgm:t>
    </dgm:pt>
    <dgm:pt modelId="{CE08BFC8-DEC7-4362-9047-C0B1875B88AF}" type="sibTrans" cxnId="{1D371E6C-7BAB-4F48-BE8D-D9E98E867B7C}">
      <dgm:prSet/>
      <dgm:spPr/>
      <dgm:t>
        <a:bodyPr/>
        <a:lstStyle/>
        <a:p>
          <a:endParaRPr lang="en-US"/>
        </a:p>
      </dgm:t>
    </dgm:pt>
    <dgm:pt modelId="{F554450D-29E9-40D5-B22E-4E0056AB1B1F}">
      <dgm:prSet/>
      <dgm:spPr/>
      <dgm:t>
        <a:bodyPr/>
        <a:lstStyle/>
        <a:p>
          <a:r>
            <a:rPr lang="en-US" dirty="0"/>
            <a:t>Étape 5</a:t>
          </a:r>
        </a:p>
        <a:p>
          <a:r>
            <a:rPr lang="en-US" dirty="0"/>
            <a:t>Classement de la </a:t>
          </a:r>
          <a:r>
            <a:rPr lang="en-US"/>
            <a:t>liste des maladies</a:t>
          </a:r>
          <a:endParaRPr lang="en-US" dirty="0"/>
        </a:p>
      </dgm:t>
    </dgm:pt>
    <dgm:pt modelId="{1B888942-6700-49E1-AC7D-5EE1E80D1131}" type="parTrans" cxnId="{9F40A531-4A24-489C-9A45-4CF5733E7E70}">
      <dgm:prSet/>
      <dgm:spPr/>
      <dgm:t>
        <a:bodyPr/>
        <a:lstStyle/>
        <a:p>
          <a:endParaRPr lang="en-US"/>
        </a:p>
      </dgm:t>
    </dgm:pt>
    <dgm:pt modelId="{DCB1AEF3-AED2-4865-B12F-A4825BE8B489}" type="sibTrans" cxnId="{9F40A531-4A24-489C-9A45-4CF5733E7E70}">
      <dgm:prSet/>
      <dgm:spPr/>
      <dgm:t>
        <a:bodyPr/>
        <a:lstStyle/>
        <a:p>
          <a:endParaRPr lang="en-US"/>
        </a:p>
      </dgm:t>
    </dgm:pt>
    <dgm:pt modelId="{85B8B52A-BAB2-4677-B85F-A87FD1111F43}">
      <dgm:prSet/>
      <dgm:spPr/>
      <dgm:t>
        <a:bodyPr/>
        <a:lstStyle/>
        <a:p>
          <a:r>
            <a:rPr lang="en-US" dirty="0"/>
            <a:t>Attribuer un score à chaque maladie en fonction des critères utilisés pour les questions catégorielles.</a:t>
          </a:r>
        </a:p>
      </dgm:t>
    </dgm:pt>
    <dgm:pt modelId="{6BEA95E8-05D3-4DB2-A6B9-22F19668FFAA}" type="parTrans" cxnId="{4B3D1536-A4B2-4805-AE40-BA2BFC7AAC39}">
      <dgm:prSet/>
      <dgm:spPr/>
      <dgm:t>
        <a:bodyPr/>
        <a:lstStyle/>
        <a:p>
          <a:endParaRPr lang="en-US"/>
        </a:p>
      </dgm:t>
    </dgm:pt>
    <dgm:pt modelId="{DA07F2AD-3EA4-4C3D-B6C4-7109E07C58B0}" type="sibTrans" cxnId="{4B3D1536-A4B2-4805-AE40-BA2BFC7AAC39}">
      <dgm:prSet/>
      <dgm:spPr/>
      <dgm:t>
        <a:bodyPr/>
        <a:lstStyle/>
        <a:p>
          <a:endParaRPr lang="en-US"/>
        </a:p>
      </dgm:t>
    </dgm:pt>
    <dgm:pt modelId="{23395951-7AF1-4AB8-B8F0-823F788777D0}" type="pres">
      <dgm:prSet presAssocID="{00E6BC8D-BA48-4FF3-BC6E-0A6BE61794D7}" presName="linearFlow" presStyleCnt="0">
        <dgm:presLayoutVars>
          <dgm:dir/>
          <dgm:animLvl val="lvl"/>
          <dgm:resizeHandles val="exact"/>
        </dgm:presLayoutVars>
      </dgm:prSet>
      <dgm:spPr/>
    </dgm:pt>
    <dgm:pt modelId="{984B1001-1EB9-4489-B0FF-3AEBB5059E01}" type="pres">
      <dgm:prSet presAssocID="{0EA612A9-C8A2-4772-AD11-7AB73503F8A8}" presName="composite" presStyleCnt="0"/>
      <dgm:spPr/>
    </dgm:pt>
    <dgm:pt modelId="{E57BF5D2-2FF5-4740-A4BB-84D3ED9173AC}" type="pres">
      <dgm:prSet presAssocID="{0EA612A9-C8A2-4772-AD11-7AB73503F8A8}" presName="parTx" presStyleLbl="node1" presStyleIdx="0" presStyleCnt="5">
        <dgm:presLayoutVars>
          <dgm:chMax val="0"/>
          <dgm:chPref val="0"/>
          <dgm:bulletEnabled val="1"/>
        </dgm:presLayoutVars>
      </dgm:prSet>
      <dgm:spPr/>
    </dgm:pt>
    <dgm:pt modelId="{3AF17E25-5DDA-4F43-A684-C7E4F7493EDC}" type="pres">
      <dgm:prSet presAssocID="{0EA612A9-C8A2-4772-AD11-7AB73503F8A8}" presName="parSh" presStyleLbl="node1" presStyleIdx="0" presStyleCnt="5"/>
      <dgm:spPr/>
    </dgm:pt>
    <dgm:pt modelId="{9BE6F5CE-F9FA-48B1-9564-CDD30D888616}" type="pres">
      <dgm:prSet presAssocID="{0EA612A9-C8A2-4772-AD11-7AB73503F8A8}" presName="desTx" presStyleLbl="fgAcc1" presStyleIdx="0" presStyleCnt="5">
        <dgm:presLayoutVars>
          <dgm:bulletEnabled val="1"/>
        </dgm:presLayoutVars>
      </dgm:prSet>
      <dgm:spPr/>
    </dgm:pt>
    <dgm:pt modelId="{EB21BDF0-2266-4E64-924D-972DF17F376E}" type="pres">
      <dgm:prSet presAssocID="{7C0AF8B6-60E8-4506-B1FA-490FC54784B0}" presName="sibTrans" presStyleLbl="sibTrans2D1" presStyleIdx="0" presStyleCnt="4"/>
      <dgm:spPr/>
    </dgm:pt>
    <dgm:pt modelId="{99FE685C-AB3E-4817-884A-CBA7F4249FC8}" type="pres">
      <dgm:prSet presAssocID="{7C0AF8B6-60E8-4506-B1FA-490FC54784B0}" presName="connTx" presStyleLbl="sibTrans2D1" presStyleIdx="0" presStyleCnt="4"/>
      <dgm:spPr/>
    </dgm:pt>
    <dgm:pt modelId="{3D293A48-F50D-4FD6-8ECE-D163690B19C0}" type="pres">
      <dgm:prSet presAssocID="{7284BAC4-8E7B-4E21-8AE1-EEFA59F85399}" presName="composite" presStyleCnt="0"/>
      <dgm:spPr/>
    </dgm:pt>
    <dgm:pt modelId="{6F59E1EC-53BA-4812-A2D9-58EE86ABF97B}" type="pres">
      <dgm:prSet presAssocID="{7284BAC4-8E7B-4E21-8AE1-EEFA59F85399}" presName="parTx" presStyleLbl="node1" presStyleIdx="0" presStyleCnt="5">
        <dgm:presLayoutVars>
          <dgm:chMax val="0"/>
          <dgm:chPref val="0"/>
          <dgm:bulletEnabled val="1"/>
        </dgm:presLayoutVars>
      </dgm:prSet>
      <dgm:spPr/>
    </dgm:pt>
    <dgm:pt modelId="{6D2FAE73-9A19-4CA6-9D12-7F4B889B474B}" type="pres">
      <dgm:prSet presAssocID="{7284BAC4-8E7B-4E21-8AE1-EEFA59F85399}" presName="parSh" presStyleLbl="node1" presStyleIdx="1" presStyleCnt="5"/>
      <dgm:spPr/>
    </dgm:pt>
    <dgm:pt modelId="{79B1FC75-6F8F-4D90-99CE-14649BA49572}" type="pres">
      <dgm:prSet presAssocID="{7284BAC4-8E7B-4E21-8AE1-EEFA59F85399}" presName="desTx" presStyleLbl="fgAcc1" presStyleIdx="1" presStyleCnt="5">
        <dgm:presLayoutVars>
          <dgm:bulletEnabled val="1"/>
        </dgm:presLayoutVars>
      </dgm:prSet>
      <dgm:spPr/>
    </dgm:pt>
    <dgm:pt modelId="{12A63146-C179-4D0F-B85F-F6F38918F121}" type="pres">
      <dgm:prSet presAssocID="{A4D6B2FD-066C-4528-9533-42CDFFA972B7}" presName="sibTrans" presStyleLbl="sibTrans2D1" presStyleIdx="1" presStyleCnt="4"/>
      <dgm:spPr/>
    </dgm:pt>
    <dgm:pt modelId="{AEF8BE7B-6585-40A7-8F2C-C4343517A3F3}" type="pres">
      <dgm:prSet presAssocID="{A4D6B2FD-066C-4528-9533-42CDFFA972B7}" presName="connTx" presStyleLbl="sibTrans2D1" presStyleIdx="1" presStyleCnt="4"/>
      <dgm:spPr/>
    </dgm:pt>
    <dgm:pt modelId="{129F69D6-9678-4705-9A7F-99779ECD6455}" type="pres">
      <dgm:prSet presAssocID="{28DD38CC-793D-475B-AA62-918E3173A348}" presName="composite" presStyleCnt="0"/>
      <dgm:spPr/>
    </dgm:pt>
    <dgm:pt modelId="{1FD072B1-857E-4594-8F9E-FAFDFD7E6249}" type="pres">
      <dgm:prSet presAssocID="{28DD38CC-793D-475B-AA62-918E3173A348}" presName="parTx" presStyleLbl="node1" presStyleIdx="1" presStyleCnt="5">
        <dgm:presLayoutVars>
          <dgm:chMax val="0"/>
          <dgm:chPref val="0"/>
          <dgm:bulletEnabled val="1"/>
        </dgm:presLayoutVars>
      </dgm:prSet>
      <dgm:spPr/>
    </dgm:pt>
    <dgm:pt modelId="{C25B4A3C-BF5A-4581-9DB7-F9B17575A0DA}" type="pres">
      <dgm:prSet presAssocID="{28DD38CC-793D-475B-AA62-918E3173A348}" presName="parSh" presStyleLbl="node1" presStyleIdx="2" presStyleCnt="5"/>
      <dgm:spPr/>
    </dgm:pt>
    <dgm:pt modelId="{6DBF6881-874A-4647-81EB-428BCDBADB61}" type="pres">
      <dgm:prSet presAssocID="{28DD38CC-793D-475B-AA62-918E3173A348}" presName="desTx" presStyleLbl="fgAcc1" presStyleIdx="2" presStyleCnt="5">
        <dgm:presLayoutVars>
          <dgm:bulletEnabled val="1"/>
        </dgm:presLayoutVars>
      </dgm:prSet>
      <dgm:spPr/>
    </dgm:pt>
    <dgm:pt modelId="{CDECAA33-38C6-4985-9897-04FCA124B0D0}" type="pres">
      <dgm:prSet presAssocID="{868EFDBE-6928-4CA0-B264-7DB7A74081F2}" presName="sibTrans" presStyleLbl="sibTrans2D1" presStyleIdx="2" presStyleCnt="4"/>
      <dgm:spPr/>
    </dgm:pt>
    <dgm:pt modelId="{FD1DEE21-C45A-4136-A47A-5797B7D07496}" type="pres">
      <dgm:prSet presAssocID="{868EFDBE-6928-4CA0-B264-7DB7A74081F2}" presName="connTx" presStyleLbl="sibTrans2D1" presStyleIdx="2" presStyleCnt="4"/>
      <dgm:spPr/>
    </dgm:pt>
    <dgm:pt modelId="{DB609C9F-DF77-415B-BE69-55B99372F6E8}" type="pres">
      <dgm:prSet presAssocID="{0FB9A65D-749C-4562-ABBA-AEC6410E04D6}" presName="composite" presStyleCnt="0"/>
      <dgm:spPr/>
    </dgm:pt>
    <dgm:pt modelId="{D260616E-9CB6-4661-A5D9-66E80B4BB587}" type="pres">
      <dgm:prSet presAssocID="{0FB9A65D-749C-4562-ABBA-AEC6410E04D6}" presName="parTx" presStyleLbl="node1" presStyleIdx="2" presStyleCnt="5">
        <dgm:presLayoutVars>
          <dgm:chMax val="0"/>
          <dgm:chPref val="0"/>
          <dgm:bulletEnabled val="1"/>
        </dgm:presLayoutVars>
      </dgm:prSet>
      <dgm:spPr/>
    </dgm:pt>
    <dgm:pt modelId="{71841B98-A32D-42D1-8129-89204BF1A488}" type="pres">
      <dgm:prSet presAssocID="{0FB9A65D-749C-4562-ABBA-AEC6410E04D6}" presName="parSh" presStyleLbl="node1" presStyleIdx="3" presStyleCnt="5"/>
      <dgm:spPr/>
    </dgm:pt>
    <dgm:pt modelId="{F2A7C1F5-B5A8-4ED2-A989-D93688B8A687}" type="pres">
      <dgm:prSet presAssocID="{0FB9A65D-749C-4562-ABBA-AEC6410E04D6}" presName="desTx" presStyleLbl="fgAcc1" presStyleIdx="3" presStyleCnt="5">
        <dgm:presLayoutVars>
          <dgm:bulletEnabled val="1"/>
        </dgm:presLayoutVars>
      </dgm:prSet>
      <dgm:spPr/>
    </dgm:pt>
    <dgm:pt modelId="{F41F75DC-7935-4453-AB9A-AB7A9CA6CB6C}" type="pres">
      <dgm:prSet presAssocID="{E38755E5-EE8F-49D3-9538-C7509821E0F1}" presName="sibTrans" presStyleLbl="sibTrans2D1" presStyleIdx="3" presStyleCnt="4"/>
      <dgm:spPr/>
    </dgm:pt>
    <dgm:pt modelId="{CE7F514F-F24E-4A5C-8FB5-C9B4A4B54C61}" type="pres">
      <dgm:prSet presAssocID="{E38755E5-EE8F-49D3-9538-C7509821E0F1}" presName="connTx" presStyleLbl="sibTrans2D1" presStyleIdx="3" presStyleCnt="4"/>
      <dgm:spPr/>
    </dgm:pt>
    <dgm:pt modelId="{365ED1BB-8878-4B14-B6FF-2B0FDD680A55}" type="pres">
      <dgm:prSet presAssocID="{F554450D-29E9-40D5-B22E-4E0056AB1B1F}" presName="composite" presStyleCnt="0"/>
      <dgm:spPr/>
    </dgm:pt>
    <dgm:pt modelId="{3AF63073-F0CE-421B-964F-987815FAC36C}" type="pres">
      <dgm:prSet presAssocID="{F554450D-29E9-40D5-B22E-4E0056AB1B1F}" presName="parTx" presStyleLbl="node1" presStyleIdx="3" presStyleCnt="5">
        <dgm:presLayoutVars>
          <dgm:chMax val="0"/>
          <dgm:chPref val="0"/>
          <dgm:bulletEnabled val="1"/>
        </dgm:presLayoutVars>
      </dgm:prSet>
      <dgm:spPr/>
    </dgm:pt>
    <dgm:pt modelId="{36CA3780-19B6-4593-9E87-ADD9D69D3790}" type="pres">
      <dgm:prSet presAssocID="{F554450D-29E9-40D5-B22E-4E0056AB1B1F}" presName="parSh" presStyleLbl="node1" presStyleIdx="4" presStyleCnt="5"/>
      <dgm:spPr/>
    </dgm:pt>
    <dgm:pt modelId="{DE037157-702C-4336-8BBA-FE18789CE0E2}" type="pres">
      <dgm:prSet presAssocID="{F554450D-29E9-40D5-B22E-4E0056AB1B1F}" presName="desTx" presStyleLbl="fgAcc1" presStyleIdx="4" presStyleCnt="5">
        <dgm:presLayoutVars>
          <dgm:bulletEnabled val="1"/>
        </dgm:presLayoutVars>
      </dgm:prSet>
      <dgm:spPr/>
    </dgm:pt>
  </dgm:ptLst>
  <dgm:cxnLst>
    <dgm:cxn modelId="{D59C6E02-693F-413F-93A7-804DA1DF9F0F}" type="presOf" srcId="{0FB9A65D-749C-4562-ABBA-AEC6410E04D6}" destId="{71841B98-A32D-42D1-8129-89204BF1A488}" srcOrd="1" destOrd="0" presId="urn:microsoft.com/office/officeart/2005/8/layout/process3"/>
    <dgm:cxn modelId="{97C20105-4A1D-44AB-8A44-EE83578380E9}" type="presOf" srcId="{00E6BC8D-BA48-4FF3-BC6E-0A6BE61794D7}" destId="{23395951-7AF1-4AB8-B8F0-823F788777D0}" srcOrd="0" destOrd="0" presId="urn:microsoft.com/office/officeart/2005/8/layout/process3"/>
    <dgm:cxn modelId="{9582200A-530C-4311-A6E6-6A57511BADA8}" srcId="{00E6BC8D-BA48-4FF3-BC6E-0A6BE61794D7}" destId="{0EA612A9-C8A2-4772-AD11-7AB73503F8A8}" srcOrd="0" destOrd="0" parTransId="{72676D21-70A3-4C63-B2A2-E6B0A623F05C}" sibTransId="{7C0AF8B6-60E8-4506-B1FA-490FC54784B0}"/>
    <dgm:cxn modelId="{02E3D116-611D-4986-8C44-3C259AB64F54}" type="presOf" srcId="{E38755E5-EE8F-49D3-9538-C7509821E0F1}" destId="{F41F75DC-7935-4453-AB9A-AB7A9CA6CB6C}" srcOrd="0" destOrd="0" presId="urn:microsoft.com/office/officeart/2005/8/layout/process3"/>
    <dgm:cxn modelId="{044DE219-2951-4F81-9227-C0694FBD3736}" srcId="{0EA612A9-C8A2-4772-AD11-7AB73503F8A8}" destId="{1CB8DB2E-6442-4503-8ECA-94E4D3506AE7}" srcOrd="2" destOrd="0" parTransId="{FD0DB823-5369-4229-9077-D1D3647CB63E}" sibTransId="{20CD4F7E-2F42-49AF-BA55-B1F3FC0F48E0}"/>
    <dgm:cxn modelId="{F536C01B-C43A-4E2B-872E-4442734532C3}" type="presOf" srcId="{E38755E5-EE8F-49D3-9538-C7509821E0F1}" destId="{CE7F514F-F24E-4A5C-8FB5-C9B4A4B54C61}" srcOrd="1" destOrd="0" presId="urn:microsoft.com/office/officeart/2005/8/layout/process3"/>
    <dgm:cxn modelId="{1F78B41E-C1F6-4EE8-84FB-3492B8DFC690}" srcId="{0EA612A9-C8A2-4772-AD11-7AB73503F8A8}" destId="{DFBB3D40-F915-4DAE-A863-13C2D29B7342}" srcOrd="1" destOrd="0" parTransId="{A5194979-0F29-4C13-A39D-169AF90D7991}" sibTransId="{6532A8DE-F5B8-4913-877F-64878420D90E}"/>
    <dgm:cxn modelId="{9F40A531-4A24-489C-9A45-4CF5733E7E70}" srcId="{00E6BC8D-BA48-4FF3-BC6E-0A6BE61794D7}" destId="{F554450D-29E9-40D5-B22E-4E0056AB1B1F}" srcOrd="4" destOrd="0" parTransId="{1B888942-6700-49E1-AC7D-5EE1E80D1131}" sibTransId="{DCB1AEF3-AED2-4865-B12F-A4825BE8B489}"/>
    <dgm:cxn modelId="{4B3D1536-A4B2-4805-AE40-BA2BFC7AAC39}" srcId="{F554450D-29E9-40D5-B22E-4E0056AB1B1F}" destId="{85B8B52A-BAB2-4677-B85F-A87FD1111F43}" srcOrd="0" destOrd="0" parTransId="{6BEA95E8-05D3-4DB2-A6B9-22F19668FFAA}" sibTransId="{DA07F2AD-3EA4-4C3D-B6C4-7109E07C58B0}"/>
    <dgm:cxn modelId="{8EF51538-742E-40DD-86F9-706C324796F1}" type="presOf" srcId="{868EFDBE-6928-4CA0-B264-7DB7A74081F2}" destId="{FD1DEE21-C45A-4136-A47A-5797B7D07496}" srcOrd="1" destOrd="0" presId="urn:microsoft.com/office/officeart/2005/8/layout/process3"/>
    <dgm:cxn modelId="{5E1F6D39-AAE9-4A92-9236-BFB48B8EAD91}" type="presOf" srcId="{4DE7F0E9-2AF6-4E8A-9949-B13A700981E4}" destId="{9BE6F5CE-F9FA-48B1-9564-CDD30D888616}" srcOrd="0" destOrd="0" presId="urn:microsoft.com/office/officeart/2005/8/layout/process3"/>
    <dgm:cxn modelId="{D3AC4E3C-05EC-429E-9F5C-EC289330771C}" type="presOf" srcId="{7284BAC4-8E7B-4E21-8AE1-EEFA59F85399}" destId="{6D2FAE73-9A19-4CA6-9D12-7F4B889B474B}" srcOrd="1" destOrd="0" presId="urn:microsoft.com/office/officeart/2005/8/layout/process3"/>
    <dgm:cxn modelId="{E5A71C3D-D312-4BF4-9099-84D1BAFE3CE7}" srcId="{28DD38CC-793D-475B-AA62-918E3173A348}" destId="{34D1C2E3-39BE-4D16-A232-75438679EFFF}" srcOrd="0" destOrd="0" parTransId="{D41F94F3-59EB-460E-AA57-AF23E6290240}" sibTransId="{4620C4CC-530E-42B9-8B07-852C9217B7F4}"/>
    <dgm:cxn modelId="{49E0785B-33E8-489A-A3A6-8EDE43B57576}" type="presOf" srcId="{28DD38CC-793D-475B-AA62-918E3173A348}" destId="{1FD072B1-857E-4594-8F9E-FAFDFD7E6249}" srcOrd="0" destOrd="0" presId="urn:microsoft.com/office/officeart/2005/8/layout/process3"/>
    <dgm:cxn modelId="{2F2FF55B-5921-4BDC-9EF8-2376C8D75929}" srcId="{00E6BC8D-BA48-4FF3-BC6E-0A6BE61794D7}" destId="{28DD38CC-793D-475B-AA62-918E3173A348}" srcOrd="2" destOrd="0" parTransId="{43289C76-76FF-470A-8C00-00ABF57A2038}" sibTransId="{868EFDBE-6928-4CA0-B264-7DB7A74081F2}"/>
    <dgm:cxn modelId="{62AFFB5D-BF71-4E2A-AAB2-0E2FFAB20D1E}" type="presOf" srcId="{A4D6B2FD-066C-4528-9533-42CDFFA972B7}" destId="{12A63146-C179-4D0F-B85F-F6F38918F121}" srcOrd="0" destOrd="0" presId="urn:microsoft.com/office/officeart/2005/8/layout/process3"/>
    <dgm:cxn modelId="{CE2D1861-1C33-45FF-AE21-E46A046018AF}" type="presOf" srcId="{28DD38CC-793D-475B-AA62-918E3173A348}" destId="{C25B4A3C-BF5A-4581-9DB7-F9B17575A0DA}" srcOrd="1" destOrd="0" presId="urn:microsoft.com/office/officeart/2005/8/layout/process3"/>
    <dgm:cxn modelId="{0265A741-84EA-442C-B13F-D58921AF2EB6}" type="presOf" srcId="{F554450D-29E9-40D5-B22E-4E0056AB1B1F}" destId="{3AF63073-F0CE-421B-964F-987815FAC36C}" srcOrd="0" destOrd="0" presId="urn:microsoft.com/office/officeart/2005/8/layout/process3"/>
    <dgm:cxn modelId="{26BE2763-C839-4FB4-8571-3C891561A8E2}" type="presOf" srcId="{34D1C2E3-39BE-4D16-A232-75438679EFFF}" destId="{6DBF6881-874A-4647-81EB-428BCDBADB61}" srcOrd="0" destOrd="0" presId="urn:microsoft.com/office/officeart/2005/8/layout/process3"/>
    <dgm:cxn modelId="{20605964-2912-42D5-A6CD-0AE2348EC44E}" type="presOf" srcId="{1CB8DB2E-6442-4503-8ECA-94E4D3506AE7}" destId="{9BE6F5CE-F9FA-48B1-9564-CDD30D888616}" srcOrd="0" destOrd="2" presId="urn:microsoft.com/office/officeart/2005/8/layout/process3"/>
    <dgm:cxn modelId="{5891A245-1D9C-4731-B365-19EE11B8FDB7}" type="presOf" srcId="{0EA612A9-C8A2-4772-AD11-7AB73503F8A8}" destId="{E57BF5D2-2FF5-4740-A4BB-84D3ED9173AC}" srcOrd="0" destOrd="0" presId="urn:microsoft.com/office/officeart/2005/8/layout/process3"/>
    <dgm:cxn modelId="{06734769-A94A-488A-9D63-A927DB65B685}" srcId="{00E6BC8D-BA48-4FF3-BC6E-0A6BE61794D7}" destId="{0FB9A65D-749C-4562-ABBA-AEC6410E04D6}" srcOrd="3" destOrd="0" parTransId="{8EC0181A-5A7B-43C4-964A-0A6FC93E52C1}" sibTransId="{E38755E5-EE8F-49D3-9538-C7509821E0F1}"/>
    <dgm:cxn modelId="{8C9F6C6A-D303-487B-9D08-1D7F551B1BCF}" type="presOf" srcId="{7C0AF8B6-60E8-4506-B1FA-490FC54784B0}" destId="{EB21BDF0-2266-4E64-924D-972DF17F376E}" srcOrd="0" destOrd="0" presId="urn:microsoft.com/office/officeart/2005/8/layout/process3"/>
    <dgm:cxn modelId="{1D371E6C-7BAB-4F48-BE8D-D9E98E867B7C}" srcId="{0FB9A65D-749C-4562-ABBA-AEC6410E04D6}" destId="{AE5D583C-7F7A-4CEA-B67B-D3A24D1BC790}" srcOrd="1" destOrd="0" parTransId="{8FD8FFE5-24C1-4947-B6F0-376D7288BAEC}" sibTransId="{CE08BFC8-DEC7-4362-9047-C0B1875B88AF}"/>
    <dgm:cxn modelId="{C225FF52-DD5E-481F-BCE2-EC24E14D2E10}" type="presOf" srcId="{7C0AF8B6-60E8-4506-B1FA-490FC54784B0}" destId="{99FE685C-AB3E-4817-884A-CBA7F4249FC8}" srcOrd="1" destOrd="0" presId="urn:microsoft.com/office/officeart/2005/8/layout/process3"/>
    <dgm:cxn modelId="{AB335F54-0272-4FAB-805C-EC3860E59ED8}" srcId="{7284BAC4-8E7B-4E21-8AE1-EEFA59F85399}" destId="{4BDA123F-DDF6-441F-A497-AE769834D300}" srcOrd="0" destOrd="0" parTransId="{B6B205E3-42B7-48EB-90C5-ACCA694AD134}" sibTransId="{1335213E-1F6C-47C3-8184-CE3D83399F31}"/>
    <dgm:cxn modelId="{0EC34E5A-EFA0-4094-916D-B7A95ABE0B3D}" type="presOf" srcId="{868EFDBE-6928-4CA0-B264-7DB7A74081F2}" destId="{CDECAA33-38C6-4985-9897-04FCA124B0D0}" srcOrd="0" destOrd="0" presId="urn:microsoft.com/office/officeart/2005/8/layout/process3"/>
    <dgm:cxn modelId="{5DC64B7D-1D39-48E6-81CE-FC64B2777C4A}" type="presOf" srcId="{B74BCC1B-5A77-4151-9BCF-CB350C4AC60B}" destId="{9BE6F5CE-F9FA-48B1-9564-CDD30D888616}" srcOrd="0" destOrd="3" presId="urn:microsoft.com/office/officeart/2005/8/layout/process3"/>
    <dgm:cxn modelId="{CEDA787D-CC50-43C4-B1C2-81BD0EC96623}" srcId="{00E6BC8D-BA48-4FF3-BC6E-0A6BE61794D7}" destId="{7284BAC4-8E7B-4E21-8AE1-EEFA59F85399}" srcOrd="1" destOrd="0" parTransId="{6806F1BC-E935-4A8B-BB78-D83FF1532482}" sibTransId="{A4D6B2FD-066C-4528-9533-42CDFFA972B7}"/>
    <dgm:cxn modelId="{6A58CE7D-BA30-4BED-8613-7482C8C49646}" type="presOf" srcId="{A4D6B2FD-066C-4528-9533-42CDFFA972B7}" destId="{AEF8BE7B-6585-40A7-8F2C-C4343517A3F3}" srcOrd="1" destOrd="0" presId="urn:microsoft.com/office/officeart/2005/8/layout/process3"/>
    <dgm:cxn modelId="{7FF51D96-1A44-477F-93B6-3D230B598BD9}" srcId="{0FB9A65D-749C-4562-ABBA-AEC6410E04D6}" destId="{7BC0B8AD-1F01-4C4B-9FC0-E7531C7C926E}" srcOrd="0" destOrd="0" parTransId="{1735D3A4-0682-4BE0-A687-9D478579C6C4}" sibTransId="{F2B7A3D1-5CA3-487D-B788-E1185DAEBD3B}"/>
    <dgm:cxn modelId="{343414A1-889B-48B1-A580-A8D3A3EC1B2F}" type="presOf" srcId="{AE5D583C-7F7A-4CEA-B67B-D3A24D1BC790}" destId="{F2A7C1F5-B5A8-4ED2-A989-D93688B8A687}" srcOrd="0" destOrd="1" presId="urn:microsoft.com/office/officeart/2005/8/layout/process3"/>
    <dgm:cxn modelId="{BA0933A4-5CE1-410F-AE4C-A0848F299972}" type="presOf" srcId="{7BC0B8AD-1F01-4C4B-9FC0-E7531C7C926E}" destId="{F2A7C1F5-B5A8-4ED2-A989-D93688B8A687}" srcOrd="0" destOrd="0" presId="urn:microsoft.com/office/officeart/2005/8/layout/process3"/>
    <dgm:cxn modelId="{E13CC8B8-961A-4D25-AB45-2231AE38FEEB}" type="presOf" srcId="{0FB9A65D-749C-4562-ABBA-AEC6410E04D6}" destId="{D260616E-9CB6-4661-A5D9-66E80B4BB587}" srcOrd="0" destOrd="0" presId="urn:microsoft.com/office/officeart/2005/8/layout/process3"/>
    <dgm:cxn modelId="{A92D4BC4-42B9-46E6-BA79-CE8415082B70}" type="presOf" srcId="{0EA612A9-C8A2-4772-AD11-7AB73503F8A8}" destId="{3AF17E25-5DDA-4F43-A684-C7E4F7493EDC}" srcOrd="1" destOrd="0" presId="urn:microsoft.com/office/officeart/2005/8/layout/process3"/>
    <dgm:cxn modelId="{656149CD-3ECD-48AC-B789-6C36F897FC36}" type="presOf" srcId="{F554450D-29E9-40D5-B22E-4E0056AB1B1F}" destId="{36CA3780-19B6-4593-9E87-ADD9D69D3790}" srcOrd="1" destOrd="0" presId="urn:microsoft.com/office/officeart/2005/8/layout/process3"/>
    <dgm:cxn modelId="{7F3D40CF-34E5-4EFE-A852-C8EFCD9AFEF0}" type="presOf" srcId="{7284BAC4-8E7B-4E21-8AE1-EEFA59F85399}" destId="{6F59E1EC-53BA-4812-A2D9-58EE86ABF97B}" srcOrd="0" destOrd="0" presId="urn:microsoft.com/office/officeart/2005/8/layout/process3"/>
    <dgm:cxn modelId="{3DB171D3-C6F2-413D-9F41-98AF63E88F02}" srcId="{0EA612A9-C8A2-4772-AD11-7AB73503F8A8}" destId="{4DE7F0E9-2AF6-4E8A-9949-B13A700981E4}" srcOrd="0" destOrd="0" parTransId="{CFFF749E-0987-4ECD-B3D8-A27E988427B7}" sibTransId="{D2C328E7-ABEF-4DEC-96E2-88C01C00D4FD}"/>
    <dgm:cxn modelId="{2CB4F6D6-EBA8-446E-82AC-E83D41A8C1F2}" type="presOf" srcId="{DFBB3D40-F915-4DAE-A863-13C2D29B7342}" destId="{9BE6F5CE-F9FA-48B1-9564-CDD30D888616}" srcOrd="0" destOrd="1" presId="urn:microsoft.com/office/officeart/2005/8/layout/process3"/>
    <dgm:cxn modelId="{57C5C4DC-4598-4604-AC40-EAD3FDFA6C0F}" srcId="{0EA612A9-C8A2-4772-AD11-7AB73503F8A8}" destId="{B74BCC1B-5A77-4151-9BCF-CB350C4AC60B}" srcOrd="3" destOrd="0" parTransId="{B954465B-BF15-4453-8721-43CA754FB16A}" sibTransId="{23E60ED9-BF34-4785-ABA7-688511F8B3CA}"/>
    <dgm:cxn modelId="{0D0BEADC-362E-4B80-9177-59C6DED3EA0E}" type="presOf" srcId="{4BDA123F-DDF6-441F-A497-AE769834D300}" destId="{79B1FC75-6F8F-4D90-99CE-14649BA49572}" srcOrd="0" destOrd="0" presId="urn:microsoft.com/office/officeart/2005/8/layout/process3"/>
    <dgm:cxn modelId="{747C45DF-F144-47F0-9E88-33A9EFC60A3D}" type="presOf" srcId="{85B8B52A-BAB2-4677-B85F-A87FD1111F43}" destId="{DE037157-702C-4336-8BBA-FE18789CE0E2}" srcOrd="0" destOrd="0" presId="urn:microsoft.com/office/officeart/2005/8/layout/process3"/>
    <dgm:cxn modelId="{30B6C252-4ACB-4D78-AC1B-74D9C48FEEB8}" type="presParOf" srcId="{23395951-7AF1-4AB8-B8F0-823F788777D0}" destId="{984B1001-1EB9-4489-B0FF-3AEBB5059E01}" srcOrd="0" destOrd="0" presId="urn:microsoft.com/office/officeart/2005/8/layout/process3"/>
    <dgm:cxn modelId="{1865140E-94C7-4CBF-BE17-750627F6A526}" type="presParOf" srcId="{984B1001-1EB9-4489-B0FF-3AEBB5059E01}" destId="{E57BF5D2-2FF5-4740-A4BB-84D3ED9173AC}" srcOrd="0" destOrd="0" presId="urn:microsoft.com/office/officeart/2005/8/layout/process3"/>
    <dgm:cxn modelId="{968860A8-AA79-43AD-8CEE-B2C7661F2E69}" type="presParOf" srcId="{984B1001-1EB9-4489-B0FF-3AEBB5059E01}" destId="{3AF17E25-5DDA-4F43-A684-C7E4F7493EDC}" srcOrd="1" destOrd="0" presId="urn:microsoft.com/office/officeart/2005/8/layout/process3"/>
    <dgm:cxn modelId="{CD98BD96-EA20-4957-9597-11B5DAFBEF1A}" type="presParOf" srcId="{984B1001-1EB9-4489-B0FF-3AEBB5059E01}" destId="{9BE6F5CE-F9FA-48B1-9564-CDD30D888616}" srcOrd="2" destOrd="0" presId="urn:microsoft.com/office/officeart/2005/8/layout/process3"/>
    <dgm:cxn modelId="{226E5D2C-6E0C-4033-9511-2838930E9038}" type="presParOf" srcId="{23395951-7AF1-4AB8-B8F0-823F788777D0}" destId="{EB21BDF0-2266-4E64-924D-972DF17F376E}" srcOrd="1" destOrd="0" presId="urn:microsoft.com/office/officeart/2005/8/layout/process3"/>
    <dgm:cxn modelId="{1BC8121B-4766-48CE-B463-72B6DD881DBC}" type="presParOf" srcId="{EB21BDF0-2266-4E64-924D-972DF17F376E}" destId="{99FE685C-AB3E-4817-884A-CBA7F4249FC8}" srcOrd="0" destOrd="0" presId="urn:microsoft.com/office/officeart/2005/8/layout/process3"/>
    <dgm:cxn modelId="{1AF7E4F5-BC76-4472-B00F-844EFBA07AC0}" type="presParOf" srcId="{23395951-7AF1-4AB8-B8F0-823F788777D0}" destId="{3D293A48-F50D-4FD6-8ECE-D163690B19C0}" srcOrd="2" destOrd="0" presId="urn:microsoft.com/office/officeart/2005/8/layout/process3"/>
    <dgm:cxn modelId="{52EEFE16-C996-4085-96C8-7943CA4F23A4}" type="presParOf" srcId="{3D293A48-F50D-4FD6-8ECE-D163690B19C0}" destId="{6F59E1EC-53BA-4812-A2D9-58EE86ABF97B}" srcOrd="0" destOrd="0" presId="urn:microsoft.com/office/officeart/2005/8/layout/process3"/>
    <dgm:cxn modelId="{D0D255EE-3B33-41D7-84D8-C2352575661B}" type="presParOf" srcId="{3D293A48-F50D-4FD6-8ECE-D163690B19C0}" destId="{6D2FAE73-9A19-4CA6-9D12-7F4B889B474B}" srcOrd="1" destOrd="0" presId="urn:microsoft.com/office/officeart/2005/8/layout/process3"/>
    <dgm:cxn modelId="{235D4444-5C9D-4957-A4C4-1EC8EC37BEFF}" type="presParOf" srcId="{3D293A48-F50D-4FD6-8ECE-D163690B19C0}" destId="{79B1FC75-6F8F-4D90-99CE-14649BA49572}" srcOrd="2" destOrd="0" presId="urn:microsoft.com/office/officeart/2005/8/layout/process3"/>
    <dgm:cxn modelId="{F14D4BFB-C5D8-4F2A-9627-C6A874A54DA4}" type="presParOf" srcId="{23395951-7AF1-4AB8-B8F0-823F788777D0}" destId="{12A63146-C179-4D0F-B85F-F6F38918F121}" srcOrd="3" destOrd="0" presId="urn:microsoft.com/office/officeart/2005/8/layout/process3"/>
    <dgm:cxn modelId="{9FC8EBE7-085B-48F6-8B6B-8260301795D0}" type="presParOf" srcId="{12A63146-C179-4D0F-B85F-F6F38918F121}" destId="{AEF8BE7B-6585-40A7-8F2C-C4343517A3F3}" srcOrd="0" destOrd="0" presId="urn:microsoft.com/office/officeart/2005/8/layout/process3"/>
    <dgm:cxn modelId="{2731C264-F008-4EFF-8F26-F56AF33EBD52}" type="presParOf" srcId="{23395951-7AF1-4AB8-B8F0-823F788777D0}" destId="{129F69D6-9678-4705-9A7F-99779ECD6455}" srcOrd="4" destOrd="0" presId="urn:microsoft.com/office/officeart/2005/8/layout/process3"/>
    <dgm:cxn modelId="{7A0EB3CB-7F18-4B6E-B69E-28E5029CBBFA}" type="presParOf" srcId="{129F69D6-9678-4705-9A7F-99779ECD6455}" destId="{1FD072B1-857E-4594-8F9E-FAFDFD7E6249}" srcOrd="0" destOrd="0" presId="urn:microsoft.com/office/officeart/2005/8/layout/process3"/>
    <dgm:cxn modelId="{3B75355D-F19A-483D-B66A-E447BECCD0A4}" type="presParOf" srcId="{129F69D6-9678-4705-9A7F-99779ECD6455}" destId="{C25B4A3C-BF5A-4581-9DB7-F9B17575A0DA}" srcOrd="1" destOrd="0" presId="urn:microsoft.com/office/officeart/2005/8/layout/process3"/>
    <dgm:cxn modelId="{D2469586-9F40-49B1-96F1-698A04624D86}" type="presParOf" srcId="{129F69D6-9678-4705-9A7F-99779ECD6455}" destId="{6DBF6881-874A-4647-81EB-428BCDBADB61}" srcOrd="2" destOrd="0" presId="urn:microsoft.com/office/officeart/2005/8/layout/process3"/>
    <dgm:cxn modelId="{C64BD131-6412-4920-A22F-C94F33769EC9}" type="presParOf" srcId="{23395951-7AF1-4AB8-B8F0-823F788777D0}" destId="{CDECAA33-38C6-4985-9897-04FCA124B0D0}" srcOrd="5" destOrd="0" presId="urn:microsoft.com/office/officeart/2005/8/layout/process3"/>
    <dgm:cxn modelId="{85A7EA6D-E238-48D9-84B6-0E149F2C0013}" type="presParOf" srcId="{CDECAA33-38C6-4985-9897-04FCA124B0D0}" destId="{FD1DEE21-C45A-4136-A47A-5797B7D07496}" srcOrd="0" destOrd="0" presId="urn:microsoft.com/office/officeart/2005/8/layout/process3"/>
    <dgm:cxn modelId="{D4729C3C-5AA3-4FBA-A33B-244438C0D7D4}" type="presParOf" srcId="{23395951-7AF1-4AB8-B8F0-823F788777D0}" destId="{DB609C9F-DF77-415B-BE69-55B99372F6E8}" srcOrd="6" destOrd="0" presId="urn:microsoft.com/office/officeart/2005/8/layout/process3"/>
    <dgm:cxn modelId="{914E9211-91CB-4A4F-B167-24D1E17B32EE}" type="presParOf" srcId="{DB609C9F-DF77-415B-BE69-55B99372F6E8}" destId="{D260616E-9CB6-4661-A5D9-66E80B4BB587}" srcOrd="0" destOrd="0" presId="urn:microsoft.com/office/officeart/2005/8/layout/process3"/>
    <dgm:cxn modelId="{647B644F-AF78-4201-8674-0DAA3D4B3900}" type="presParOf" srcId="{DB609C9F-DF77-415B-BE69-55B99372F6E8}" destId="{71841B98-A32D-42D1-8129-89204BF1A488}" srcOrd="1" destOrd="0" presId="urn:microsoft.com/office/officeart/2005/8/layout/process3"/>
    <dgm:cxn modelId="{8FFD4857-5D79-4CFD-BF50-CBC22743278B}" type="presParOf" srcId="{DB609C9F-DF77-415B-BE69-55B99372F6E8}" destId="{F2A7C1F5-B5A8-4ED2-A989-D93688B8A687}" srcOrd="2" destOrd="0" presId="urn:microsoft.com/office/officeart/2005/8/layout/process3"/>
    <dgm:cxn modelId="{549B1BBA-23F1-4BC4-9113-F8B5CAFA37DB}" type="presParOf" srcId="{23395951-7AF1-4AB8-B8F0-823F788777D0}" destId="{F41F75DC-7935-4453-AB9A-AB7A9CA6CB6C}" srcOrd="7" destOrd="0" presId="urn:microsoft.com/office/officeart/2005/8/layout/process3"/>
    <dgm:cxn modelId="{488A2083-DD37-4C1B-B2C2-D944A2CB80FE}" type="presParOf" srcId="{F41F75DC-7935-4453-AB9A-AB7A9CA6CB6C}" destId="{CE7F514F-F24E-4A5C-8FB5-C9B4A4B54C61}" srcOrd="0" destOrd="0" presId="urn:microsoft.com/office/officeart/2005/8/layout/process3"/>
    <dgm:cxn modelId="{3E98CFE3-485D-4D1E-93F3-9455711BC96A}" type="presParOf" srcId="{23395951-7AF1-4AB8-B8F0-823F788777D0}" destId="{365ED1BB-8878-4B14-B6FF-2B0FDD680A55}" srcOrd="8" destOrd="0" presId="urn:microsoft.com/office/officeart/2005/8/layout/process3"/>
    <dgm:cxn modelId="{BAA761C3-A8FA-423B-8729-F993A7B59F1F}" type="presParOf" srcId="{365ED1BB-8878-4B14-B6FF-2B0FDD680A55}" destId="{3AF63073-F0CE-421B-964F-987815FAC36C}" srcOrd="0" destOrd="0" presId="urn:microsoft.com/office/officeart/2005/8/layout/process3"/>
    <dgm:cxn modelId="{73320E8E-2AD4-404D-ABD3-2E1F92DE62A3}" type="presParOf" srcId="{365ED1BB-8878-4B14-B6FF-2B0FDD680A55}" destId="{36CA3780-19B6-4593-9E87-ADD9D69D3790}" srcOrd="1" destOrd="0" presId="urn:microsoft.com/office/officeart/2005/8/layout/process3"/>
    <dgm:cxn modelId="{A0796533-7605-4E86-AE7B-E6AEEDC2C6E0}" type="presParOf" srcId="{365ED1BB-8878-4B14-B6FF-2B0FDD680A55}" destId="{DE037157-702C-4336-8BBA-FE18789CE0E2}"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3143C0-938F-4DE0-845D-4BE3A6220662}"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6FB13BB7-75F3-4D70-843B-9ACB8A319205}">
      <dgm:prSet phldrT="[Text]" custT="1"/>
      <dgm:spPr/>
      <dgm:t>
        <a:bodyPr/>
        <a:lstStyle/>
        <a:p>
          <a:r>
            <a:rPr lang="en-US" sz="3600" dirty="0"/>
            <a:t>177 notifications</a:t>
          </a:r>
        </a:p>
      </dgm:t>
    </dgm:pt>
    <dgm:pt modelId="{5DC2A9BF-097C-41AB-83EC-DF1E131E750E}" type="parTrans" cxnId="{4B73C2E5-5879-4C05-9FC3-D7C81761D648}">
      <dgm:prSet/>
      <dgm:spPr/>
      <dgm:t>
        <a:bodyPr/>
        <a:lstStyle/>
        <a:p>
          <a:endParaRPr lang="en-US"/>
        </a:p>
      </dgm:t>
    </dgm:pt>
    <dgm:pt modelId="{6DF6575C-FD10-467F-8C30-7DDB04E78F2D}" type="sibTrans" cxnId="{4B73C2E5-5879-4C05-9FC3-D7C81761D648}">
      <dgm:prSet/>
      <dgm:spPr/>
      <dgm:t>
        <a:bodyPr/>
        <a:lstStyle/>
        <a:p>
          <a:endParaRPr lang="en-US"/>
        </a:p>
      </dgm:t>
    </dgm:pt>
    <dgm:pt modelId="{1F32E43D-4204-406D-8F22-8918A1B36AEA}">
      <dgm:prSet phldrT="[Text]"/>
      <dgm:spPr/>
      <dgm:t>
        <a:bodyPr/>
        <a:lstStyle/>
        <a:p>
          <a:r>
            <a:rPr lang="en-US" dirty="0"/>
            <a:t>34 notifications de maladies</a:t>
          </a:r>
        </a:p>
      </dgm:t>
    </dgm:pt>
    <dgm:pt modelId="{3DD5CE80-D934-4A4C-8896-1F259393C128}" type="parTrans" cxnId="{73DB3E7E-2920-4B2B-A722-145A969E91F6}">
      <dgm:prSet/>
      <dgm:spPr/>
      <dgm:t>
        <a:bodyPr/>
        <a:lstStyle/>
        <a:p>
          <a:endParaRPr lang="en-US"/>
        </a:p>
      </dgm:t>
    </dgm:pt>
    <dgm:pt modelId="{CD734B6E-ECCF-4B25-BA1B-F331DEA4F57E}" type="sibTrans" cxnId="{73DB3E7E-2920-4B2B-A722-145A969E91F6}">
      <dgm:prSet/>
      <dgm:spPr/>
      <dgm:t>
        <a:bodyPr/>
        <a:lstStyle/>
        <a:p>
          <a:endParaRPr lang="en-US"/>
        </a:p>
      </dgm:t>
    </dgm:pt>
    <dgm:pt modelId="{90C32630-2694-43C3-A226-2170AB3724A9}">
      <dgm:prSet phldrT="[Text]"/>
      <dgm:spPr/>
      <dgm:t>
        <a:bodyPr/>
        <a:lstStyle/>
        <a:p>
          <a:r>
            <a:rPr lang="en-US" dirty="0"/>
            <a:t>34 pour les notifications d'intérêt</a:t>
          </a:r>
        </a:p>
      </dgm:t>
    </dgm:pt>
    <dgm:pt modelId="{A247CDA7-E417-4442-B899-E10C4FE70A38}" type="parTrans" cxnId="{572F9209-E211-4ED7-9C62-B62F72D508BD}">
      <dgm:prSet/>
      <dgm:spPr/>
      <dgm:t>
        <a:bodyPr/>
        <a:lstStyle/>
        <a:p>
          <a:endParaRPr lang="en-US"/>
        </a:p>
      </dgm:t>
    </dgm:pt>
    <dgm:pt modelId="{22EA5179-E1E4-4220-A158-B1B203A576CD}" type="sibTrans" cxnId="{572F9209-E211-4ED7-9C62-B62F72D508BD}">
      <dgm:prSet/>
      <dgm:spPr/>
      <dgm:t>
        <a:bodyPr/>
        <a:lstStyle/>
        <a:p>
          <a:endParaRPr lang="en-US"/>
        </a:p>
      </dgm:t>
    </dgm:pt>
    <dgm:pt modelId="{232ECEEE-53F7-44B2-8A41-EAADCB0EFE63}">
      <dgm:prSet phldrT="[Text]"/>
      <dgm:spPr/>
      <dgm:t>
        <a:bodyPr/>
        <a:lstStyle/>
        <a:p>
          <a:r>
            <a:rPr lang="en-US" dirty="0"/>
            <a:t>24 pings</a:t>
          </a:r>
        </a:p>
      </dgm:t>
    </dgm:pt>
    <dgm:pt modelId="{218F732E-6533-480B-9392-5212D2F17AB7}" type="parTrans" cxnId="{D36DE6DB-BDEA-45BC-B6B0-FAE74A97B761}">
      <dgm:prSet/>
      <dgm:spPr/>
      <dgm:t>
        <a:bodyPr/>
        <a:lstStyle/>
        <a:p>
          <a:endParaRPr lang="en-US"/>
        </a:p>
      </dgm:t>
    </dgm:pt>
    <dgm:pt modelId="{16023F2A-026F-4D4C-8B2B-0B0E50CE7C3F}" type="sibTrans" cxnId="{D36DE6DB-BDEA-45BC-B6B0-FAE74A97B761}">
      <dgm:prSet/>
      <dgm:spPr/>
      <dgm:t>
        <a:bodyPr/>
        <a:lstStyle/>
        <a:p>
          <a:endParaRPr lang="en-US"/>
        </a:p>
      </dgm:t>
    </dgm:pt>
    <dgm:pt modelId="{DC7BBEE1-B986-4047-9468-7CD7506CDCA0}" type="pres">
      <dgm:prSet presAssocID="{C53143C0-938F-4DE0-845D-4BE3A6220662}" presName="Name0" presStyleCnt="0">
        <dgm:presLayoutVars>
          <dgm:chMax val="7"/>
          <dgm:chPref val="7"/>
          <dgm:dir/>
          <dgm:animLvl val="lvl"/>
        </dgm:presLayoutVars>
      </dgm:prSet>
      <dgm:spPr/>
    </dgm:pt>
    <dgm:pt modelId="{5CC212EE-340F-4214-B7AC-13802F35C4EF}" type="pres">
      <dgm:prSet presAssocID="{6FB13BB7-75F3-4D70-843B-9ACB8A319205}" presName="Accent1" presStyleCnt="0"/>
      <dgm:spPr/>
    </dgm:pt>
    <dgm:pt modelId="{13582036-9D14-40B5-9EEB-E401478D2C24}" type="pres">
      <dgm:prSet presAssocID="{6FB13BB7-75F3-4D70-843B-9ACB8A319205}" presName="Accent" presStyleLbl="node1" presStyleIdx="0" presStyleCnt="4" custScaleX="132321" custScaleY="130928"/>
      <dgm:spPr/>
    </dgm:pt>
    <dgm:pt modelId="{5DFB1002-5602-429B-B010-A12E0BD60B72}" type="pres">
      <dgm:prSet presAssocID="{6FB13BB7-75F3-4D70-843B-9ACB8A319205}" presName="Parent1" presStyleLbl="revTx" presStyleIdx="0" presStyleCnt="4" custScaleX="245739" custLinFactNeighborX="774" custLinFactNeighborY="-12334">
        <dgm:presLayoutVars>
          <dgm:chMax val="1"/>
          <dgm:chPref val="1"/>
          <dgm:bulletEnabled val="1"/>
        </dgm:presLayoutVars>
      </dgm:prSet>
      <dgm:spPr/>
    </dgm:pt>
    <dgm:pt modelId="{BB6B36D5-34CC-4BFD-8D9A-ECB0A40F8134}" type="pres">
      <dgm:prSet presAssocID="{1F32E43D-4204-406D-8F22-8918A1B36AEA}" presName="Accent2" presStyleCnt="0"/>
      <dgm:spPr/>
    </dgm:pt>
    <dgm:pt modelId="{E4AB6535-8DE4-47B5-848C-4923748EAFA9}" type="pres">
      <dgm:prSet presAssocID="{1F32E43D-4204-406D-8F22-8918A1B36AEA}" presName="Accent" presStyleLbl="node1" presStyleIdx="1" presStyleCnt="4" custLinFactNeighborX="-11116" custLinFactNeighborY="4837"/>
      <dgm:spPr/>
    </dgm:pt>
    <dgm:pt modelId="{FFA9D69E-05E2-401E-98C3-E7F8EE965E78}" type="pres">
      <dgm:prSet presAssocID="{1F32E43D-4204-406D-8F22-8918A1B36AEA}" presName="Parent2" presStyleLbl="revTx" presStyleIdx="1" presStyleCnt="4" custLinFactNeighborX="-24703" custLinFactNeighborY="16515">
        <dgm:presLayoutVars>
          <dgm:chMax val="1"/>
          <dgm:chPref val="1"/>
          <dgm:bulletEnabled val="1"/>
        </dgm:presLayoutVars>
      </dgm:prSet>
      <dgm:spPr/>
    </dgm:pt>
    <dgm:pt modelId="{4F16FCA4-74D0-4CFB-9E99-C84BE8DC40DB}" type="pres">
      <dgm:prSet presAssocID="{90C32630-2694-43C3-A226-2170AB3724A9}" presName="Accent3" presStyleCnt="0"/>
      <dgm:spPr/>
    </dgm:pt>
    <dgm:pt modelId="{1C4EADE8-B8C1-48AB-8A28-DA8AA77D7B9F}" type="pres">
      <dgm:prSet presAssocID="{90C32630-2694-43C3-A226-2170AB3724A9}" presName="Accent" presStyleLbl="node1" presStyleIdx="2" presStyleCnt="4"/>
      <dgm:spPr/>
    </dgm:pt>
    <dgm:pt modelId="{1D1D2863-E208-4E7D-9B40-D1633499BB1B}" type="pres">
      <dgm:prSet presAssocID="{90C32630-2694-43C3-A226-2170AB3724A9}" presName="Parent3" presStyleLbl="revTx" presStyleIdx="2" presStyleCnt="4" custLinFactNeighborX="3718" custLinFactNeighborY="-5426">
        <dgm:presLayoutVars>
          <dgm:chMax val="1"/>
          <dgm:chPref val="1"/>
          <dgm:bulletEnabled val="1"/>
        </dgm:presLayoutVars>
      </dgm:prSet>
      <dgm:spPr/>
    </dgm:pt>
    <dgm:pt modelId="{6DB99F27-8F39-46FB-97CC-CBD0A3EF1641}" type="pres">
      <dgm:prSet presAssocID="{232ECEEE-53F7-44B2-8A41-EAADCB0EFE63}" presName="Accent4" presStyleCnt="0"/>
      <dgm:spPr/>
    </dgm:pt>
    <dgm:pt modelId="{40A470F9-93A9-4BC5-A7FA-629290306905}" type="pres">
      <dgm:prSet presAssocID="{232ECEEE-53F7-44B2-8A41-EAADCB0EFE63}" presName="Accent" presStyleLbl="node1" presStyleIdx="3" presStyleCnt="4"/>
      <dgm:spPr/>
    </dgm:pt>
    <dgm:pt modelId="{817969F2-DEE9-4F6C-BAF2-07BE481C16C0}" type="pres">
      <dgm:prSet presAssocID="{232ECEEE-53F7-44B2-8A41-EAADCB0EFE63}" presName="Parent4" presStyleLbl="revTx" presStyleIdx="3" presStyleCnt="4">
        <dgm:presLayoutVars>
          <dgm:chMax val="1"/>
          <dgm:chPref val="1"/>
          <dgm:bulletEnabled val="1"/>
        </dgm:presLayoutVars>
      </dgm:prSet>
      <dgm:spPr/>
    </dgm:pt>
  </dgm:ptLst>
  <dgm:cxnLst>
    <dgm:cxn modelId="{572F9209-E211-4ED7-9C62-B62F72D508BD}" srcId="{C53143C0-938F-4DE0-845D-4BE3A6220662}" destId="{90C32630-2694-43C3-A226-2170AB3724A9}" srcOrd="2" destOrd="0" parTransId="{A247CDA7-E417-4442-B899-E10C4FE70A38}" sibTransId="{22EA5179-E1E4-4220-A158-B1B203A576CD}"/>
    <dgm:cxn modelId="{9D7D4F19-B48B-453C-9F84-525EB27F70D6}" type="presOf" srcId="{232ECEEE-53F7-44B2-8A41-EAADCB0EFE63}" destId="{817969F2-DEE9-4F6C-BAF2-07BE481C16C0}" srcOrd="0" destOrd="0" presId="urn:microsoft.com/office/officeart/2009/layout/CircleArrowProcess"/>
    <dgm:cxn modelId="{276A961C-E2F0-417F-8FA1-7177EBE3D19C}" type="presOf" srcId="{1F32E43D-4204-406D-8F22-8918A1B36AEA}" destId="{FFA9D69E-05E2-401E-98C3-E7F8EE965E78}" srcOrd="0" destOrd="0" presId="urn:microsoft.com/office/officeart/2009/layout/CircleArrowProcess"/>
    <dgm:cxn modelId="{FB911522-93BA-4E5F-AE0F-872C45BE1390}" type="presOf" srcId="{C53143C0-938F-4DE0-845D-4BE3A6220662}" destId="{DC7BBEE1-B986-4047-9468-7CD7506CDCA0}" srcOrd="0" destOrd="0" presId="urn:microsoft.com/office/officeart/2009/layout/CircleArrowProcess"/>
    <dgm:cxn modelId="{DF04626D-D344-4429-8ED0-D0E39C71D482}" type="presOf" srcId="{90C32630-2694-43C3-A226-2170AB3724A9}" destId="{1D1D2863-E208-4E7D-9B40-D1633499BB1B}" srcOrd="0" destOrd="0" presId="urn:microsoft.com/office/officeart/2009/layout/CircleArrowProcess"/>
    <dgm:cxn modelId="{F428DC6D-5851-4723-A3AC-6D06117576AF}" type="presOf" srcId="{6FB13BB7-75F3-4D70-843B-9ACB8A319205}" destId="{5DFB1002-5602-429B-B010-A12E0BD60B72}" srcOrd="0" destOrd="0" presId="urn:microsoft.com/office/officeart/2009/layout/CircleArrowProcess"/>
    <dgm:cxn modelId="{73DB3E7E-2920-4B2B-A722-145A969E91F6}" srcId="{C53143C0-938F-4DE0-845D-4BE3A6220662}" destId="{1F32E43D-4204-406D-8F22-8918A1B36AEA}" srcOrd="1" destOrd="0" parTransId="{3DD5CE80-D934-4A4C-8896-1F259393C128}" sibTransId="{CD734B6E-ECCF-4B25-BA1B-F331DEA4F57E}"/>
    <dgm:cxn modelId="{D36DE6DB-BDEA-45BC-B6B0-FAE74A97B761}" srcId="{C53143C0-938F-4DE0-845D-4BE3A6220662}" destId="{232ECEEE-53F7-44B2-8A41-EAADCB0EFE63}" srcOrd="3" destOrd="0" parTransId="{218F732E-6533-480B-9392-5212D2F17AB7}" sibTransId="{16023F2A-026F-4D4C-8B2B-0B0E50CE7C3F}"/>
    <dgm:cxn modelId="{4B73C2E5-5879-4C05-9FC3-D7C81761D648}" srcId="{C53143C0-938F-4DE0-845D-4BE3A6220662}" destId="{6FB13BB7-75F3-4D70-843B-9ACB8A319205}" srcOrd="0" destOrd="0" parTransId="{5DC2A9BF-097C-41AB-83EC-DF1E131E750E}" sibTransId="{6DF6575C-FD10-467F-8C30-7DDB04E78F2D}"/>
    <dgm:cxn modelId="{179D0BBE-1E40-4DC9-A698-5023073761A3}" type="presParOf" srcId="{DC7BBEE1-B986-4047-9468-7CD7506CDCA0}" destId="{5CC212EE-340F-4214-B7AC-13802F35C4EF}" srcOrd="0" destOrd="0" presId="urn:microsoft.com/office/officeart/2009/layout/CircleArrowProcess"/>
    <dgm:cxn modelId="{1E3DD092-B8F6-4CD5-B84C-E2F616321718}" type="presParOf" srcId="{5CC212EE-340F-4214-B7AC-13802F35C4EF}" destId="{13582036-9D14-40B5-9EEB-E401478D2C24}" srcOrd="0" destOrd="0" presId="urn:microsoft.com/office/officeart/2009/layout/CircleArrowProcess"/>
    <dgm:cxn modelId="{EDDA8650-6B17-47C9-82EE-003B4F8C32FE}" type="presParOf" srcId="{DC7BBEE1-B986-4047-9468-7CD7506CDCA0}" destId="{5DFB1002-5602-429B-B010-A12E0BD60B72}" srcOrd="1" destOrd="0" presId="urn:microsoft.com/office/officeart/2009/layout/CircleArrowProcess"/>
    <dgm:cxn modelId="{1A1F7FEC-B8FE-42B2-A265-89CE2AD6A787}" type="presParOf" srcId="{DC7BBEE1-B986-4047-9468-7CD7506CDCA0}" destId="{BB6B36D5-34CC-4BFD-8D9A-ECB0A40F8134}" srcOrd="2" destOrd="0" presId="urn:microsoft.com/office/officeart/2009/layout/CircleArrowProcess"/>
    <dgm:cxn modelId="{80CA7F85-D65B-4194-BDD3-25B8180460B6}" type="presParOf" srcId="{BB6B36D5-34CC-4BFD-8D9A-ECB0A40F8134}" destId="{E4AB6535-8DE4-47B5-848C-4923748EAFA9}" srcOrd="0" destOrd="0" presId="urn:microsoft.com/office/officeart/2009/layout/CircleArrowProcess"/>
    <dgm:cxn modelId="{DB6390EB-F19F-450D-827F-D039538D77D4}" type="presParOf" srcId="{DC7BBEE1-B986-4047-9468-7CD7506CDCA0}" destId="{FFA9D69E-05E2-401E-98C3-E7F8EE965E78}" srcOrd="3" destOrd="0" presId="urn:microsoft.com/office/officeart/2009/layout/CircleArrowProcess"/>
    <dgm:cxn modelId="{3EE2566F-599C-477A-926B-952E5F0C2732}" type="presParOf" srcId="{DC7BBEE1-B986-4047-9468-7CD7506CDCA0}" destId="{4F16FCA4-74D0-4CFB-9E99-C84BE8DC40DB}" srcOrd="4" destOrd="0" presId="urn:microsoft.com/office/officeart/2009/layout/CircleArrowProcess"/>
    <dgm:cxn modelId="{144C7714-1E09-4717-BBDD-7217C3D77D64}" type="presParOf" srcId="{4F16FCA4-74D0-4CFB-9E99-C84BE8DC40DB}" destId="{1C4EADE8-B8C1-48AB-8A28-DA8AA77D7B9F}" srcOrd="0" destOrd="0" presId="urn:microsoft.com/office/officeart/2009/layout/CircleArrowProcess"/>
    <dgm:cxn modelId="{518128F9-AC0A-4911-92F7-6C55F30602BA}" type="presParOf" srcId="{DC7BBEE1-B986-4047-9468-7CD7506CDCA0}" destId="{1D1D2863-E208-4E7D-9B40-D1633499BB1B}" srcOrd="5" destOrd="0" presId="urn:microsoft.com/office/officeart/2009/layout/CircleArrowProcess"/>
    <dgm:cxn modelId="{5F36B058-C857-4F40-A75D-8E2ABE927821}" type="presParOf" srcId="{DC7BBEE1-B986-4047-9468-7CD7506CDCA0}" destId="{6DB99F27-8F39-46FB-97CC-CBD0A3EF1641}" srcOrd="6" destOrd="0" presId="urn:microsoft.com/office/officeart/2009/layout/CircleArrowProcess"/>
    <dgm:cxn modelId="{75ACB6B0-DBD7-4670-B0B8-0B44814566EC}" type="presParOf" srcId="{6DB99F27-8F39-46FB-97CC-CBD0A3EF1641}" destId="{40A470F9-93A9-4BC5-A7FA-629290306905}" srcOrd="0" destOrd="0" presId="urn:microsoft.com/office/officeart/2009/layout/CircleArrowProcess"/>
    <dgm:cxn modelId="{1A0D9606-6464-4E61-B728-D036676CDC4B}" type="presParOf" srcId="{DC7BBEE1-B986-4047-9468-7CD7506CDCA0}" destId="{817969F2-DEE9-4F6C-BAF2-07BE481C16C0}"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C44C5A-8DF4-4689-BB6C-63F66887B986}"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EBA4EECE-D7C7-4783-A979-D198D6209710}">
      <dgm:prSet phldrT="[Text]" custT="1"/>
      <dgm:spPr/>
      <dgm:t>
        <a:bodyPr/>
        <a:lstStyle/>
        <a:p>
          <a:r>
            <a:rPr lang="en-CA" sz="1600" b="1" dirty="0"/>
            <a:t>47 233 </a:t>
          </a:r>
          <a:r>
            <a:rPr lang="en-CA" sz="1600" dirty="0"/>
            <a:t>signaux reçus</a:t>
          </a:r>
        </a:p>
        <a:p>
          <a:r>
            <a:rPr lang="en-CA" sz="1600" dirty="0"/>
            <a:t>(IIP)</a:t>
          </a:r>
        </a:p>
      </dgm:t>
    </dgm:pt>
    <dgm:pt modelId="{FAF46536-204A-4275-BCEC-93DA92448ABD}" type="parTrans" cxnId="{2C7C9A13-B149-4D61-B7C8-8EF8B8EAAF22}">
      <dgm:prSet/>
      <dgm:spPr/>
      <dgm:t>
        <a:bodyPr/>
        <a:lstStyle/>
        <a:p>
          <a:endParaRPr lang="en-CA" sz="900"/>
        </a:p>
      </dgm:t>
    </dgm:pt>
    <dgm:pt modelId="{F34AF021-7736-48E0-9D51-5481781B6A7C}" type="sibTrans" cxnId="{2C7C9A13-B149-4D61-B7C8-8EF8B8EAAF22}">
      <dgm:prSet/>
      <dgm:spPr/>
      <dgm:t>
        <a:bodyPr/>
        <a:lstStyle/>
        <a:p>
          <a:endParaRPr lang="en-CA" sz="900"/>
        </a:p>
      </dgm:t>
    </dgm:pt>
    <dgm:pt modelId="{2D2FEA38-BDC9-4C44-917C-E00DF887E724}">
      <dgm:prSet phldrT="[Text]" custT="1"/>
      <dgm:spPr/>
      <dgm:t>
        <a:bodyPr/>
        <a:lstStyle/>
        <a:p>
          <a:r>
            <a:rPr lang="en-CA" sz="1600" b="1" dirty="0"/>
            <a:t>6 634 </a:t>
          </a:r>
          <a:r>
            <a:rPr lang="en-CA" sz="1600" dirty="0"/>
            <a:t>filtrés par le système </a:t>
          </a:r>
        </a:p>
        <a:p>
          <a:r>
            <a:rPr lang="en-CA" sz="1600" dirty="0"/>
            <a:t>(AIS)</a:t>
          </a:r>
        </a:p>
      </dgm:t>
    </dgm:pt>
    <dgm:pt modelId="{642893FB-9687-4B7C-ACDC-C5A5C9285122}" type="parTrans" cxnId="{55B143F3-5ADE-418B-A5C1-19E2A3E99827}">
      <dgm:prSet/>
      <dgm:spPr/>
      <dgm:t>
        <a:bodyPr/>
        <a:lstStyle/>
        <a:p>
          <a:endParaRPr lang="en-CA" sz="900"/>
        </a:p>
      </dgm:t>
    </dgm:pt>
    <dgm:pt modelId="{64372AAA-1380-48C4-A165-D7A2E8A14345}" type="sibTrans" cxnId="{55B143F3-5ADE-418B-A5C1-19E2A3E99827}">
      <dgm:prSet/>
      <dgm:spPr/>
      <dgm:t>
        <a:bodyPr/>
        <a:lstStyle/>
        <a:p>
          <a:endParaRPr lang="en-CA" sz="900"/>
        </a:p>
      </dgm:t>
    </dgm:pt>
    <dgm:pt modelId="{EE9DD6EB-5403-4968-86AB-7B35A0D20116}">
      <dgm:prSet phldrT="[Text]" custT="1"/>
      <dgm:spPr/>
      <dgm:t>
        <a:bodyPr/>
        <a:lstStyle/>
        <a:p>
          <a:r>
            <a:rPr lang="en-CA" sz="1600" b="1" dirty="0"/>
            <a:t>311 </a:t>
          </a:r>
          <a:r>
            <a:rPr lang="en-CA" sz="1600" dirty="0"/>
            <a:t>considérés comme pertinents pour le Canada</a:t>
          </a:r>
        </a:p>
        <a:p>
          <a:r>
            <a:rPr lang="en-CA" sz="1600" dirty="0"/>
            <a:t>(EWS)</a:t>
          </a:r>
        </a:p>
      </dgm:t>
    </dgm:pt>
    <dgm:pt modelId="{F5B1FF13-2004-4472-AD02-295F0779D5C2}" type="parTrans" cxnId="{A0774247-8CF8-4C28-AD0D-F6462E62DE8F}">
      <dgm:prSet/>
      <dgm:spPr/>
      <dgm:t>
        <a:bodyPr/>
        <a:lstStyle/>
        <a:p>
          <a:endParaRPr lang="en-CA" sz="900"/>
        </a:p>
      </dgm:t>
    </dgm:pt>
    <dgm:pt modelId="{28C2C168-138A-483F-AC13-6366907A8ADA}" type="sibTrans" cxnId="{A0774247-8CF8-4C28-AD0D-F6462E62DE8F}">
      <dgm:prSet/>
      <dgm:spPr/>
      <dgm:t>
        <a:bodyPr/>
        <a:lstStyle/>
        <a:p>
          <a:endParaRPr lang="en-CA" sz="900"/>
        </a:p>
      </dgm:t>
    </dgm:pt>
    <dgm:pt modelId="{949BFFA9-546E-4F30-9001-278408EB8CA5}" type="pres">
      <dgm:prSet presAssocID="{ABC44C5A-8DF4-4689-BB6C-63F66887B986}" presName="compositeShape" presStyleCnt="0">
        <dgm:presLayoutVars>
          <dgm:dir/>
          <dgm:resizeHandles/>
        </dgm:presLayoutVars>
      </dgm:prSet>
      <dgm:spPr/>
    </dgm:pt>
    <dgm:pt modelId="{5D02AB22-7F5D-4C21-A1F4-6B9947C79D3F}" type="pres">
      <dgm:prSet presAssocID="{ABC44C5A-8DF4-4689-BB6C-63F66887B986}" presName="pyramid" presStyleLbl="node1" presStyleIdx="0" presStyleCnt="1" custAng="10800000" custScaleX="155843" custLinFactNeighborX="1347" custLinFactNeighborY="-3976"/>
      <dgm:spPr/>
    </dgm:pt>
    <dgm:pt modelId="{BDBB20DB-3A52-42CF-B96A-8E0C51427AC8}" type="pres">
      <dgm:prSet presAssocID="{ABC44C5A-8DF4-4689-BB6C-63F66887B986}" presName="theList" presStyleCnt="0"/>
      <dgm:spPr/>
    </dgm:pt>
    <dgm:pt modelId="{78896853-419E-4C99-9DF5-3DB31AC08C53}" type="pres">
      <dgm:prSet presAssocID="{EBA4EECE-D7C7-4783-A979-D198D6209710}" presName="aNode" presStyleLbl="fgAcc1" presStyleIdx="0" presStyleCnt="3" custScaleX="116779" custLinFactY="-14675" custLinFactNeighborX="-1057" custLinFactNeighborY="-100000">
        <dgm:presLayoutVars>
          <dgm:bulletEnabled val="1"/>
        </dgm:presLayoutVars>
      </dgm:prSet>
      <dgm:spPr/>
    </dgm:pt>
    <dgm:pt modelId="{3028C199-23FA-41A9-A6D8-B9DFE23BDBDD}" type="pres">
      <dgm:prSet presAssocID="{EBA4EECE-D7C7-4783-A979-D198D6209710}" presName="aSpace" presStyleCnt="0"/>
      <dgm:spPr/>
    </dgm:pt>
    <dgm:pt modelId="{41015740-C3AB-41D6-9087-0CD681B063DA}" type="pres">
      <dgm:prSet presAssocID="{2D2FEA38-BDC9-4C44-917C-E00DF887E724}" presName="aNode" presStyleLbl="fgAcc1" presStyleIdx="1" presStyleCnt="3" custScaleX="116779" custLinFactY="-4387" custLinFactNeighborX="-1057" custLinFactNeighborY="-100000">
        <dgm:presLayoutVars>
          <dgm:bulletEnabled val="1"/>
        </dgm:presLayoutVars>
      </dgm:prSet>
      <dgm:spPr/>
    </dgm:pt>
    <dgm:pt modelId="{A0555EC1-D5A1-4AB4-92F2-C2B09CBE84F2}" type="pres">
      <dgm:prSet presAssocID="{2D2FEA38-BDC9-4C44-917C-E00DF887E724}" presName="aSpace" presStyleCnt="0"/>
      <dgm:spPr/>
    </dgm:pt>
    <dgm:pt modelId="{12D54EA5-B6D2-4D28-89B1-380F01ACEF43}" type="pres">
      <dgm:prSet presAssocID="{EE9DD6EB-5403-4968-86AB-7B35A0D20116}" presName="aNode" presStyleLbl="fgAcc1" presStyleIdx="2" presStyleCnt="3" custScaleX="116779" custLinFactY="-1802" custLinFactNeighborX="-1057" custLinFactNeighborY="-100000">
        <dgm:presLayoutVars>
          <dgm:bulletEnabled val="1"/>
        </dgm:presLayoutVars>
      </dgm:prSet>
      <dgm:spPr/>
    </dgm:pt>
    <dgm:pt modelId="{2160803C-8A5F-4C97-9051-065077BFD1E9}" type="pres">
      <dgm:prSet presAssocID="{EE9DD6EB-5403-4968-86AB-7B35A0D20116}" presName="aSpace" presStyleCnt="0"/>
      <dgm:spPr/>
    </dgm:pt>
  </dgm:ptLst>
  <dgm:cxnLst>
    <dgm:cxn modelId="{2C7C9A13-B149-4D61-B7C8-8EF8B8EAAF22}" srcId="{ABC44C5A-8DF4-4689-BB6C-63F66887B986}" destId="{EBA4EECE-D7C7-4783-A979-D198D6209710}" srcOrd="0" destOrd="0" parTransId="{FAF46536-204A-4275-BCEC-93DA92448ABD}" sibTransId="{F34AF021-7736-48E0-9D51-5481781B6A7C}"/>
    <dgm:cxn modelId="{08A0C52E-9068-4E60-85A3-6E2C960F3E30}" type="presOf" srcId="{ABC44C5A-8DF4-4689-BB6C-63F66887B986}" destId="{949BFFA9-546E-4F30-9001-278408EB8CA5}" srcOrd="0" destOrd="0" presId="urn:microsoft.com/office/officeart/2005/8/layout/pyramid2"/>
    <dgm:cxn modelId="{DC3B2B32-A2AC-4D31-A4FD-551ACE0DA84F}" type="presOf" srcId="{2D2FEA38-BDC9-4C44-917C-E00DF887E724}" destId="{41015740-C3AB-41D6-9087-0CD681B063DA}" srcOrd="0" destOrd="0" presId="urn:microsoft.com/office/officeart/2005/8/layout/pyramid2"/>
    <dgm:cxn modelId="{A0774247-8CF8-4C28-AD0D-F6462E62DE8F}" srcId="{ABC44C5A-8DF4-4689-BB6C-63F66887B986}" destId="{EE9DD6EB-5403-4968-86AB-7B35A0D20116}" srcOrd="2" destOrd="0" parTransId="{F5B1FF13-2004-4472-AD02-295F0779D5C2}" sibTransId="{28C2C168-138A-483F-AC13-6366907A8ADA}"/>
    <dgm:cxn modelId="{098F5C4B-9774-4290-B4DC-4A25715827B3}" type="presOf" srcId="{EE9DD6EB-5403-4968-86AB-7B35A0D20116}" destId="{12D54EA5-B6D2-4D28-89B1-380F01ACEF43}" srcOrd="0" destOrd="0" presId="urn:microsoft.com/office/officeart/2005/8/layout/pyramid2"/>
    <dgm:cxn modelId="{3B0EE9AC-4DFC-4F55-91A3-E10202D0657F}" type="presOf" srcId="{EBA4EECE-D7C7-4783-A979-D198D6209710}" destId="{78896853-419E-4C99-9DF5-3DB31AC08C53}" srcOrd="0" destOrd="0" presId="urn:microsoft.com/office/officeart/2005/8/layout/pyramid2"/>
    <dgm:cxn modelId="{55B143F3-5ADE-418B-A5C1-19E2A3E99827}" srcId="{ABC44C5A-8DF4-4689-BB6C-63F66887B986}" destId="{2D2FEA38-BDC9-4C44-917C-E00DF887E724}" srcOrd="1" destOrd="0" parTransId="{642893FB-9687-4B7C-ACDC-C5A5C9285122}" sibTransId="{64372AAA-1380-48C4-A165-D7A2E8A14345}"/>
    <dgm:cxn modelId="{69D46A07-E04D-4B4A-AC2B-431BBA71BE37}" type="presParOf" srcId="{949BFFA9-546E-4F30-9001-278408EB8CA5}" destId="{5D02AB22-7F5D-4C21-A1F4-6B9947C79D3F}" srcOrd="0" destOrd="0" presId="urn:microsoft.com/office/officeart/2005/8/layout/pyramid2"/>
    <dgm:cxn modelId="{641F4F48-8D23-43EA-8EAC-CA14E3A08C45}" type="presParOf" srcId="{949BFFA9-546E-4F30-9001-278408EB8CA5}" destId="{BDBB20DB-3A52-42CF-B96A-8E0C51427AC8}" srcOrd="1" destOrd="0" presId="urn:microsoft.com/office/officeart/2005/8/layout/pyramid2"/>
    <dgm:cxn modelId="{14DA18A9-C97C-434E-9D83-1A495BFF9DEA}" type="presParOf" srcId="{BDBB20DB-3A52-42CF-B96A-8E0C51427AC8}" destId="{78896853-419E-4C99-9DF5-3DB31AC08C53}" srcOrd="0" destOrd="0" presId="urn:microsoft.com/office/officeart/2005/8/layout/pyramid2"/>
    <dgm:cxn modelId="{50B0E707-80A3-4B78-BD9F-68F89C72EEFC}" type="presParOf" srcId="{BDBB20DB-3A52-42CF-B96A-8E0C51427AC8}" destId="{3028C199-23FA-41A9-A6D8-B9DFE23BDBDD}" srcOrd="1" destOrd="0" presId="urn:microsoft.com/office/officeart/2005/8/layout/pyramid2"/>
    <dgm:cxn modelId="{0373FBE7-13AF-40FF-924D-21E0ED584231}" type="presParOf" srcId="{BDBB20DB-3A52-42CF-B96A-8E0C51427AC8}" destId="{41015740-C3AB-41D6-9087-0CD681B063DA}" srcOrd="2" destOrd="0" presId="urn:microsoft.com/office/officeart/2005/8/layout/pyramid2"/>
    <dgm:cxn modelId="{EE763FE3-8761-46DC-BB41-C2D9A4DB2BF8}" type="presParOf" srcId="{BDBB20DB-3A52-42CF-B96A-8E0C51427AC8}" destId="{A0555EC1-D5A1-4AB4-92F2-C2B09CBE84F2}" srcOrd="3" destOrd="0" presId="urn:microsoft.com/office/officeart/2005/8/layout/pyramid2"/>
    <dgm:cxn modelId="{3CC027A4-5D3E-46F1-871D-E904558FBFCE}" type="presParOf" srcId="{BDBB20DB-3A52-42CF-B96A-8E0C51427AC8}" destId="{12D54EA5-B6D2-4D28-89B1-380F01ACEF43}" srcOrd="4" destOrd="0" presId="urn:microsoft.com/office/officeart/2005/8/layout/pyramid2"/>
    <dgm:cxn modelId="{E74C5412-234A-42A8-AC42-14C57AFED787}" type="presParOf" srcId="{BDBB20DB-3A52-42CF-B96A-8E0C51427AC8}" destId="{2160803C-8A5F-4C97-9051-065077BFD1E9}"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17E25-5DDA-4F43-A684-C7E4F7493EDC}">
      <dsp:nvSpPr>
        <dsp:cNvPr id="0" name=""/>
        <dsp:cNvSpPr/>
      </dsp:nvSpPr>
      <dsp:spPr>
        <a:xfrm>
          <a:off x="6974" y="783096"/>
          <a:ext cx="1573557" cy="876116"/>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Étape 1</a:t>
          </a:r>
        </a:p>
        <a:p>
          <a:pPr marL="0" lvl="0" indent="0" algn="l" defTabSz="444500">
            <a:lnSpc>
              <a:spcPct val="90000"/>
            </a:lnSpc>
            <a:spcBef>
              <a:spcPct val="0"/>
            </a:spcBef>
            <a:spcAft>
              <a:spcPct val="35000"/>
            </a:spcAft>
            <a:buNone/>
          </a:pPr>
          <a:r>
            <a:rPr lang="en-US" sz="1000" kern="1200" dirty="0"/>
            <a:t>Identifier</a:t>
          </a:r>
        </a:p>
      </dsp:txBody>
      <dsp:txXfrm>
        <a:off x="6974" y="783096"/>
        <a:ext cx="1573557" cy="584077"/>
      </dsp:txXfrm>
    </dsp:sp>
    <dsp:sp modelId="{9BE6F5CE-F9FA-48B1-9564-CDD30D888616}">
      <dsp:nvSpPr>
        <dsp:cNvPr id="0" name=""/>
        <dsp:cNvSpPr/>
      </dsp:nvSpPr>
      <dsp:spPr>
        <a:xfrm>
          <a:off x="329269" y="1367174"/>
          <a:ext cx="1573557" cy="129600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Les participants</a:t>
          </a:r>
        </a:p>
        <a:p>
          <a:pPr marL="57150" lvl="1" indent="-57150" algn="l" defTabSz="444500">
            <a:lnSpc>
              <a:spcPct val="90000"/>
            </a:lnSpc>
            <a:spcBef>
              <a:spcPct val="0"/>
            </a:spcBef>
            <a:spcAft>
              <a:spcPct val="15000"/>
            </a:spcAft>
            <a:buChar char="•"/>
          </a:pPr>
          <a:r>
            <a:rPr lang="en-US" sz="1000" kern="1200" dirty="0"/>
            <a:t>Objectifs</a:t>
          </a:r>
        </a:p>
        <a:p>
          <a:pPr marL="57150" lvl="1" indent="-57150" algn="l" defTabSz="444500">
            <a:lnSpc>
              <a:spcPct val="90000"/>
            </a:lnSpc>
            <a:spcBef>
              <a:spcPct val="0"/>
            </a:spcBef>
            <a:spcAft>
              <a:spcPct val="15000"/>
            </a:spcAft>
            <a:buChar char="•"/>
          </a:pPr>
          <a:r>
            <a:rPr lang="en-US" sz="1000" kern="1200" dirty="0"/>
            <a:t>Liste initiale des maladies</a:t>
          </a:r>
        </a:p>
        <a:p>
          <a:pPr marL="57150" lvl="1" indent="-57150" algn="l" defTabSz="444500">
            <a:lnSpc>
              <a:spcPct val="90000"/>
            </a:lnSpc>
            <a:spcBef>
              <a:spcPct val="0"/>
            </a:spcBef>
            <a:spcAft>
              <a:spcPct val="15000"/>
            </a:spcAft>
            <a:buChar char="•"/>
          </a:pPr>
          <a:r>
            <a:rPr lang="en-US" sz="1000" kern="1200" dirty="0"/>
            <a:t>Réduire la liste des maladies à un nombre raisonnable</a:t>
          </a:r>
        </a:p>
      </dsp:txBody>
      <dsp:txXfrm>
        <a:off x="367228" y="1405133"/>
        <a:ext cx="1497639" cy="1220082"/>
      </dsp:txXfrm>
    </dsp:sp>
    <dsp:sp modelId="{EB21BDF0-2266-4E64-924D-972DF17F376E}">
      <dsp:nvSpPr>
        <dsp:cNvPr id="0" name=""/>
        <dsp:cNvSpPr/>
      </dsp:nvSpPr>
      <dsp:spPr>
        <a:xfrm>
          <a:off x="1819077" y="879250"/>
          <a:ext cx="505716" cy="391770"/>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819077" y="957604"/>
        <a:ext cx="388185" cy="235062"/>
      </dsp:txXfrm>
    </dsp:sp>
    <dsp:sp modelId="{6D2FAE73-9A19-4CA6-9D12-7F4B889B474B}">
      <dsp:nvSpPr>
        <dsp:cNvPr id="0" name=""/>
        <dsp:cNvSpPr/>
      </dsp:nvSpPr>
      <dsp:spPr>
        <a:xfrm>
          <a:off x="2534714" y="783096"/>
          <a:ext cx="1573557" cy="876116"/>
        </a:xfrm>
        <a:prstGeom prst="roundRect">
          <a:avLst>
            <a:gd name="adj" fmla="val 10000"/>
          </a:avLst>
        </a:prstGeom>
        <a:gradFill rotWithShape="0">
          <a:gsLst>
            <a:gs pos="0">
              <a:schemeClr val="accent5">
                <a:hueOff val="-1838336"/>
                <a:satOff val="-2557"/>
                <a:lumOff val="-981"/>
                <a:alphaOff val="0"/>
                <a:lumMod val="110000"/>
                <a:satMod val="105000"/>
                <a:tint val="67000"/>
              </a:schemeClr>
            </a:gs>
            <a:gs pos="50000">
              <a:schemeClr val="accent5">
                <a:hueOff val="-1838336"/>
                <a:satOff val="-2557"/>
                <a:lumOff val="-981"/>
                <a:alphaOff val="0"/>
                <a:lumMod val="105000"/>
                <a:satMod val="103000"/>
                <a:tint val="73000"/>
              </a:schemeClr>
            </a:gs>
            <a:gs pos="100000">
              <a:schemeClr val="accent5">
                <a:hueOff val="-1838336"/>
                <a:satOff val="-2557"/>
                <a:lumOff val="-9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Étape 2</a:t>
          </a:r>
        </a:p>
        <a:p>
          <a:pPr marL="0" lvl="0" indent="0" algn="l" defTabSz="444500">
            <a:lnSpc>
              <a:spcPct val="90000"/>
            </a:lnSpc>
            <a:spcBef>
              <a:spcPct val="0"/>
            </a:spcBef>
            <a:spcAft>
              <a:spcPct val="35000"/>
            </a:spcAft>
            <a:buNone/>
          </a:pPr>
          <a:r>
            <a:rPr lang="en-US" sz="1000" kern="1200" dirty="0"/>
            <a:t>Élaborer des critères</a:t>
          </a:r>
        </a:p>
      </dsp:txBody>
      <dsp:txXfrm>
        <a:off x="2534714" y="783096"/>
        <a:ext cx="1573557" cy="584077"/>
      </dsp:txXfrm>
    </dsp:sp>
    <dsp:sp modelId="{79B1FC75-6F8F-4D90-99CE-14649BA49572}">
      <dsp:nvSpPr>
        <dsp:cNvPr id="0" name=""/>
        <dsp:cNvSpPr/>
      </dsp:nvSpPr>
      <dsp:spPr>
        <a:xfrm>
          <a:off x="2857009" y="1367174"/>
          <a:ext cx="1573557" cy="129600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1838336"/>
              <a:satOff val="-2557"/>
              <a:lumOff val="-98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Élaborer des critères à utiliser pour déterminer l'importance relative des maladies identifiées à l'étape 1</a:t>
          </a:r>
        </a:p>
      </dsp:txBody>
      <dsp:txXfrm>
        <a:off x="2894968" y="1405133"/>
        <a:ext cx="1497639" cy="1220082"/>
      </dsp:txXfrm>
    </dsp:sp>
    <dsp:sp modelId="{12A63146-C179-4D0F-B85F-F6F38918F121}">
      <dsp:nvSpPr>
        <dsp:cNvPr id="0" name=""/>
        <dsp:cNvSpPr/>
      </dsp:nvSpPr>
      <dsp:spPr>
        <a:xfrm>
          <a:off x="4346818" y="879250"/>
          <a:ext cx="505716" cy="391770"/>
        </a:xfrm>
        <a:prstGeom prst="rightArrow">
          <a:avLst>
            <a:gd name="adj1" fmla="val 60000"/>
            <a:gd name="adj2" fmla="val 50000"/>
          </a:avLst>
        </a:prstGeom>
        <a:gradFill rotWithShape="0">
          <a:gsLst>
            <a:gs pos="0">
              <a:schemeClr val="accent5">
                <a:hueOff val="-2451115"/>
                <a:satOff val="-3409"/>
                <a:lumOff val="-1307"/>
                <a:alphaOff val="0"/>
                <a:lumMod val="110000"/>
                <a:satMod val="105000"/>
                <a:tint val="67000"/>
              </a:schemeClr>
            </a:gs>
            <a:gs pos="50000">
              <a:schemeClr val="accent5">
                <a:hueOff val="-2451115"/>
                <a:satOff val="-3409"/>
                <a:lumOff val="-1307"/>
                <a:alphaOff val="0"/>
                <a:lumMod val="105000"/>
                <a:satMod val="103000"/>
                <a:tint val="73000"/>
              </a:schemeClr>
            </a:gs>
            <a:gs pos="100000">
              <a:schemeClr val="accent5">
                <a:hueOff val="-2451115"/>
                <a:satOff val="-3409"/>
                <a:lumOff val="-1307"/>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46818" y="957604"/>
        <a:ext cx="388185" cy="235062"/>
      </dsp:txXfrm>
    </dsp:sp>
    <dsp:sp modelId="{C25B4A3C-BF5A-4581-9DB7-F9B17575A0DA}">
      <dsp:nvSpPr>
        <dsp:cNvPr id="0" name=""/>
        <dsp:cNvSpPr/>
      </dsp:nvSpPr>
      <dsp:spPr>
        <a:xfrm>
          <a:off x="5062455" y="783096"/>
          <a:ext cx="1573557" cy="876116"/>
        </a:xfrm>
        <a:prstGeom prst="roundRect">
          <a:avLst>
            <a:gd name="adj" fmla="val 10000"/>
          </a:avLst>
        </a:prstGeom>
        <a:gradFill rotWithShape="0">
          <a:gsLst>
            <a:gs pos="0">
              <a:schemeClr val="accent5">
                <a:hueOff val="-3676672"/>
                <a:satOff val="-5114"/>
                <a:lumOff val="-1961"/>
                <a:alphaOff val="0"/>
                <a:lumMod val="110000"/>
                <a:satMod val="105000"/>
                <a:tint val="67000"/>
              </a:schemeClr>
            </a:gs>
            <a:gs pos="50000">
              <a:schemeClr val="accent5">
                <a:hueOff val="-3676672"/>
                <a:satOff val="-5114"/>
                <a:lumOff val="-1961"/>
                <a:alphaOff val="0"/>
                <a:lumMod val="105000"/>
                <a:satMod val="103000"/>
                <a:tint val="73000"/>
              </a:schemeClr>
            </a:gs>
            <a:gs pos="100000">
              <a:schemeClr val="accent5">
                <a:hueOff val="-3676672"/>
                <a:satOff val="-5114"/>
                <a:lumOff val="-196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Étape 3</a:t>
          </a:r>
        </a:p>
        <a:p>
          <a:pPr marL="0" lvl="0" indent="0" algn="l" defTabSz="444500">
            <a:lnSpc>
              <a:spcPct val="90000"/>
            </a:lnSpc>
            <a:spcBef>
              <a:spcPct val="0"/>
            </a:spcBef>
            <a:spcAft>
              <a:spcPct val="35000"/>
            </a:spcAft>
            <a:buNone/>
          </a:pPr>
          <a:r>
            <a:rPr lang="en-US" sz="1000" kern="1200" dirty="0"/>
            <a:t>Élaborer des questions</a:t>
          </a:r>
        </a:p>
      </dsp:txBody>
      <dsp:txXfrm>
        <a:off x="5062455" y="783096"/>
        <a:ext cx="1573557" cy="584077"/>
      </dsp:txXfrm>
    </dsp:sp>
    <dsp:sp modelId="{6DBF6881-874A-4647-81EB-428BCDBADB61}">
      <dsp:nvSpPr>
        <dsp:cNvPr id="0" name=""/>
        <dsp:cNvSpPr/>
      </dsp:nvSpPr>
      <dsp:spPr>
        <a:xfrm>
          <a:off x="5384750" y="1367174"/>
          <a:ext cx="1573557" cy="129600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3676672"/>
              <a:satOff val="-5114"/>
              <a:lumOff val="-196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Élaborer des questions catégorielles pour chaque critère</a:t>
          </a:r>
        </a:p>
      </dsp:txBody>
      <dsp:txXfrm>
        <a:off x="5422709" y="1405133"/>
        <a:ext cx="1497639" cy="1220082"/>
      </dsp:txXfrm>
    </dsp:sp>
    <dsp:sp modelId="{CDECAA33-38C6-4985-9897-04FCA124B0D0}">
      <dsp:nvSpPr>
        <dsp:cNvPr id="0" name=""/>
        <dsp:cNvSpPr/>
      </dsp:nvSpPr>
      <dsp:spPr>
        <a:xfrm>
          <a:off x="6874558" y="879250"/>
          <a:ext cx="505716" cy="391770"/>
        </a:xfrm>
        <a:prstGeom prst="rightArrow">
          <a:avLst>
            <a:gd name="adj1" fmla="val 60000"/>
            <a:gd name="adj2" fmla="val 50000"/>
          </a:avLst>
        </a:prstGeom>
        <a:gradFill rotWithShape="0">
          <a:gsLst>
            <a:gs pos="0">
              <a:schemeClr val="accent5">
                <a:hueOff val="-4902230"/>
                <a:satOff val="-6819"/>
                <a:lumOff val="-2615"/>
                <a:alphaOff val="0"/>
                <a:lumMod val="110000"/>
                <a:satMod val="105000"/>
                <a:tint val="67000"/>
              </a:schemeClr>
            </a:gs>
            <a:gs pos="50000">
              <a:schemeClr val="accent5">
                <a:hueOff val="-4902230"/>
                <a:satOff val="-6819"/>
                <a:lumOff val="-2615"/>
                <a:alphaOff val="0"/>
                <a:lumMod val="105000"/>
                <a:satMod val="103000"/>
                <a:tint val="73000"/>
              </a:schemeClr>
            </a:gs>
            <a:gs pos="100000">
              <a:schemeClr val="accent5">
                <a:hueOff val="-4902230"/>
                <a:satOff val="-6819"/>
                <a:lumOff val="-2615"/>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874558" y="957604"/>
        <a:ext cx="388185" cy="235062"/>
      </dsp:txXfrm>
    </dsp:sp>
    <dsp:sp modelId="{71841B98-A32D-42D1-8129-89204BF1A488}">
      <dsp:nvSpPr>
        <dsp:cNvPr id="0" name=""/>
        <dsp:cNvSpPr/>
      </dsp:nvSpPr>
      <dsp:spPr>
        <a:xfrm>
          <a:off x="7590195" y="783096"/>
          <a:ext cx="1573557" cy="876116"/>
        </a:xfrm>
        <a:prstGeom prst="roundRect">
          <a:avLst>
            <a:gd name="adj" fmla="val 10000"/>
          </a:avLst>
        </a:prstGeom>
        <a:gradFill rotWithShape="0">
          <a:gsLst>
            <a:gs pos="0">
              <a:schemeClr val="accent5">
                <a:hueOff val="-5515009"/>
                <a:satOff val="-7671"/>
                <a:lumOff val="-2942"/>
                <a:alphaOff val="0"/>
                <a:lumMod val="110000"/>
                <a:satMod val="105000"/>
                <a:tint val="67000"/>
              </a:schemeClr>
            </a:gs>
            <a:gs pos="50000">
              <a:schemeClr val="accent5">
                <a:hueOff val="-5515009"/>
                <a:satOff val="-7671"/>
                <a:lumOff val="-2942"/>
                <a:alphaOff val="0"/>
                <a:lumMod val="105000"/>
                <a:satMod val="103000"/>
                <a:tint val="73000"/>
              </a:schemeClr>
            </a:gs>
            <a:gs pos="100000">
              <a:schemeClr val="accent5">
                <a:hueOff val="-5515009"/>
                <a:satOff val="-7671"/>
                <a:lumOff val="-294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Étape 4</a:t>
          </a:r>
        </a:p>
        <a:p>
          <a:pPr marL="0" lvl="0" indent="0" algn="l" defTabSz="444500">
            <a:lnSpc>
              <a:spcPct val="90000"/>
            </a:lnSpc>
            <a:spcBef>
              <a:spcPct val="0"/>
            </a:spcBef>
            <a:spcAft>
              <a:spcPct val="35000"/>
            </a:spcAft>
            <a:buNone/>
          </a:pPr>
          <a:r>
            <a:rPr lang="en-US" sz="1000" kern="1200" dirty="0"/>
            <a:t>Classer les critères</a:t>
          </a:r>
        </a:p>
      </dsp:txBody>
      <dsp:txXfrm>
        <a:off x="7590195" y="783096"/>
        <a:ext cx="1573557" cy="584077"/>
      </dsp:txXfrm>
    </dsp:sp>
    <dsp:sp modelId="{F2A7C1F5-B5A8-4ED2-A989-D93688B8A687}">
      <dsp:nvSpPr>
        <dsp:cNvPr id="0" name=""/>
        <dsp:cNvSpPr/>
      </dsp:nvSpPr>
      <dsp:spPr>
        <a:xfrm>
          <a:off x="7912490" y="1367174"/>
          <a:ext cx="1573557" cy="129600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5515009"/>
              <a:satOff val="-7671"/>
              <a:lumOff val="-294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Chaque participant classe les critères de manière indépendante</a:t>
          </a:r>
        </a:p>
        <a:p>
          <a:pPr marL="57150" lvl="1" indent="-57150" algn="l" defTabSz="444500">
            <a:lnSpc>
              <a:spcPct val="90000"/>
            </a:lnSpc>
            <a:spcBef>
              <a:spcPct val="0"/>
            </a:spcBef>
            <a:spcAft>
              <a:spcPct val="15000"/>
            </a:spcAft>
            <a:buChar char="•"/>
          </a:pPr>
          <a:r>
            <a:rPr lang="en-US" sz="1000" kern="1200" dirty="0"/>
            <a:t>Les rangs sont combinés</a:t>
          </a:r>
        </a:p>
      </dsp:txBody>
      <dsp:txXfrm>
        <a:off x="7950449" y="1405133"/>
        <a:ext cx="1497639" cy="1220082"/>
      </dsp:txXfrm>
    </dsp:sp>
    <dsp:sp modelId="{F41F75DC-7935-4453-AB9A-AB7A9CA6CB6C}">
      <dsp:nvSpPr>
        <dsp:cNvPr id="0" name=""/>
        <dsp:cNvSpPr/>
      </dsp:nvSpPr>
      <dsp:spPr>
        <a:xfrm>
          <a:off x="9402299" y="879250"/>
          <a:ext cx="505716" cy="391770"/>
        </a:xfrm>
        <a:prstGeom prst="rightArrow">
          <a:avLst>
            <a:gd name="adj1" fmla="val 60000"/>
            <a:gd name="adj2" fmla="val 50000"/>
          </a:avLst>
        </a:prstGeom>
        <a:gradFill rotWithShape="0">
          <a:gsLst>
            <a:gs pos="0">
              <a:schemeClr val="accent5">
                <a:hueOff val="-7353344"/>
                <a:satOff val="-10228"/>
                <a:lumOff val="-3922"/>
                <a:alphaOff val="0"/>
                <a:lumMod val="110000"/>
                <a:satMod val="105000"/>
                <a:tint val="67000"/>
              </a:schemeClr>
            </a:gs>
            <a:gs pos="50000">
              <a:schemeClr val="accent5">
                <a:hueOff val="-7353344"/>
                <a:satOff val="-10228"/>
                <a:lumOff val="-3922"/>
                <a:alphaOff val="0"/>
                <a:lumMod val="105000"/>
                <a:satMod val="103000"/>
                <a:tint val="73000"/>
              </a:schemeClr>
            </a:gs>
            <a:gs pos="100000">
              <a:schemeClr val="accent5">
                <a:hueOff val="-7353344"/>
                <a:satOff val="-10228"/>
                <a:lumOff val="-3922"/>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9402299" y="957604"/>
        <a:ext cx="388185" cy="235062"/>
      </dsp:txXfrm>
    </dsp:sp>
    <dsp:sp modelId="{36CA3780-19B6-4593-9E87-ADD9D69D3790}">
      <dsp:nvSpPr>
        <dsp:cNvPr id="0" name=""/>
        <dsp:cNvSpPr/>
      </dsp:nvSpPr>
      <dsp:spPr>
        <a:xfrm>
          <a:off x="10117936" y="783096"/>
          <a:ext cx="1573557" cy="876116"/>
        </a:xfrm>
        <a:prstGeom prst="roundRect">
          <a:avLst>
            <a:gd name="adj" fmla="val 10000"/>
          </a:avLst>
        </a:prstGeom>
        <a:gradFill rotWithShape="0">
          <a:gsLst>
            <a:gs pos="0">
              <a:schemeClr val="accent5">
                <a:hueOff val="-7353344"/>
                <a:satOff val="-10228"/>
                <a:lumOff val="-3922"/>
                <a:alphaOff val="0"/>
                <a:lumMod val="110000"/>
                <a:satMod val="105000"/>
                <a:tint val="67000"/>
              </a:schemeClr>
            </a:gs>
            <a:gs pos="50000">
              <a:schemeClr val="accent5">
                <a:hueOff val="-7353344"/>
                <a:satOff val="-10228"/>
                <a:lumOff val="-3922"/>
                <a:alphaOff val="0"/>
                <a:lumMod val="105000"/>
                <a:satMod val="103000"/>
                <a:tint val="73000"/>
              </a:schemeClr>
            </a:gs>
            <a:gs pos="100000">
              <a:schemeClr val="accent5">
                <a:hueOff val="-7353344"/>
                <a:satOff val="-10228"/>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Étape 5</a:t>
          </a:r>
        </a:p>
        <a:p>
          <a:pPr marL="0" lvl="0" indent="0" algn="l" defTabSz="444500">
            <a:lnSpc>
              <a:spcPct val="90000"/>
            </a:lnSpc>
            <a:spcBef>
              <a:spcPct val="0"/>
            </a:spcBef>
            <a:spcAft>
              <a:spcPct val="35000"/>
            </a:spcAft>
            <a:buNone/>
          </a:pPr>
          <a:r>
            <a:rPr lang="en-US" sz="1000" kern="1200" dirty="0"/>
            <a:t>Classement de la </a:t>
          </a:r>
          <a:r>
            <a:rPr lang="en-US" sz="1000" kern="1200"/>
            <a:t>liste des maladies</a:t>
          </a:r>
          <a:endParaRPr lang="en-US" sz="1000" kern="1200" dirty="0"/>
        </a:p>
      </dsp:txBody>
      <dsp:txXfrm>
        <a:off x="10117936" y="783096"/>
        <a:ext cx="1573557" cy="584077"/>
      </dsp:txXfrm>
    </dsp:sp>
    <dsp:sp modelId="{DE037157-702C-4336-8BBA-FE18789CE0E2}">
      <dsp:nvSpPr>
        <dsp:cNvPr id="0" name=""/>
        <dsp:cNvSpPr/>
      </dsp:nvSpPr>
      <dsp:spPr>
        <a:xfrm>
          <a:off x="10440231" y="1367174"/>
          <a:ext cx="1573557" cy="1296000"/>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7353344"/>
              <a:satOff val="-10228"/>
              <a:lumOff val="-392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a:t>Attribuer un score à chaque maladie en fonction des critères utilisés pour les questions catégorielles.</a:t>
          </a:r>
        </a:p>
      </dsp:txBody>
      <dsp:txXfrm>
        <a:off x="10478190" y="1405133"/>
        <a:ext cx="1497639" cy="12200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82036-9D14-40B5-9EEB-E401478D2C24}">
      <dsp:nvSpPr>
        <dsp:cNvPr id="0" name=""/>
        <dsp:cNvSpPr/>
      </dsp:nvSpPr>
      <dsp:spPr>
        <a:xfrm>
          <a:off x="637097" y="93036"/>
          <a:ext cx="2614294" cy="258703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FB1002-5602-429B-B010-A12E0BD60B72}">
      <dsp:nvSpPr>
        <dsp:cNvPr id="0" name=""/>
        <dsp:cNvSpPr/>
      </dsp:nvSpPr>
      <dsp:spPr>
        <a:xfrm>
          <a:off x="597692" y="1045835"/>
          <a:ext cx="2709431" cy="55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177 notifications</a:t>
          </a:r>
        </a:p>
      </dsp:txBody>
      <dsp:txXfrm>
        <a:off x="597692" y="1045835"/>
        <a:ext cx="2709431" cy="551225"/>
      </dsp:txXfrm>
    </dsp:sp>
    <dsp:sp modelId="{E4AB6535-8DE4-47B5-848C-4923748EAFA9}">
      <dsp:nvSpPr>
        <dsp:cNvPr id="0" name=""/>
        <dsp:cNvSpPr/>
      </dsp:nvSpPr>
      <dsp:spPr>
        <a:xfrm>
          <a:off x="187888" y="1629630"/>
          <a:ext cx="1975721" cy="1975922"/>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A9D69E-05E2-401E-98C3-E7F8EE965E78}">
      <dsp:nvSpPr>
        <dsp:cNvPr id="0" name=""/>
        <dsp:cNvSpPr/>
      </dsp:nvSpPr>
      <dsp:spPr>
        <a:xfrm>
          <a:off x="569127" y="2342416"/>
          <a:ext cx="1102564" cy="55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34 notifications de maladies</a:t>
          </a:r>
        </a:p>
      </dsp:txBody>
      <dsp:txXfrm>
        <a:off x="569127" y="2342416"/>
        <a:ext cx="1102564" cy="551225"/>
      </dsp:txXfrm>
    </dsp:sp>
    <dsp:sp modelId="{1C4EADE8-B8C1-48AB-8A28-DA8AA77D7B9F}">
      <dsp:nvSpPr>
        <dsp:cNvPr id="0" name=""/>
        <dsp:cNvSpPr/>
      </dsp:nvSpPr>
      <dsp:spPr>
        <a:xfrm>
          <a:off x="956383" y="2673708"/>
          <a:ext cx="1975721" cy="1975922"/>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1D2863-E208-4E7D-9B40-D1633499BB1B}">
      <dsp:nvSpPr>
        <dsp:cNvPr id="0" name=""/>
        <dsp:cNvSpPr/>
      </dsp:nvSpPr>
      <dsp:spPr>
        <a:xfrm>
          <a:off x="1433584" y="3359029"/>
          <a:ext cx="1102564" cy="55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34 pour les notifications d'intérêt</a:t>
          </a:r>
        </a:p>
      </dsp:txBody>
      <dsp:txXfrm>
        <a:off x="1433584" y="3359029"/>
        <a:ext cx="1102564" cy="551225"/>
      </dsp:txXfrm>
    </dsp:sp>
    <dsp:sp modelId="{40A470F9-93A9-4BC5-A7FA-629290306905}">
      <dsp:nvSpPr>
        <dsp:cNvPr id="0" name=""/>
        <dsp:cNvSpPr/>
      </dsp:nvSpPr>
      <dsp:spPr>
        <a:xfrm>
          <a:off x="548342" y="3940164"/>
          <a:ext cx="1697393" cy="1698214"/>
        </a:xfrm>
        <a:prstGeom prst="blockArc">
          <a:avLst>
            <a:gd name="adj1" fmla="val 0"/>
            <a:gd name="adj2" fmla="val 189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7969F2-DEE9-4F6C-BAF2-07BE481C16C0}">
      <dsp:nvSpPr>
        <dsp:cNvPr id="0" name=""/>
        <dsp:cNvSpPr/>
      </dsp:nvSpPr>
      <dsp:spPr>
        <a:xfrm>
          <a:off x="841494" y="4526496"/>
          <a:ext cx="1102564" cy="55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24 pings</a:t>
          </a:r>
        </a:p>
      </dsp:txBody>
      <dsp:txXfrm>
        <a:off x="841494" y="4526496"/>
        <a:ext cx="1102564" cy="5512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2AB22-7F5D-4C21-A1F4-6B9947C79D3F}">
      <dsp:nvSpPr>
        <dsp:cNvPr id="0" name=""/>
        <dsp:cNvSpPr/>
      </dsp:nvSpPr>
      <dsp:spPr>
        <a:xfrm rot="10800000">
          <a:off x="151999" y="0"/>
          <a:ext cx="3997637" cy="3849624"/>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896853-419E-4C99-9DF5-3DB31AC08C53}">
      <dsp:nvSpPr>
        <dsp:cNvPr id="0" name=""/>
        <dsp:cNvSpPr/>
      </dsp:nvSpPr>
      <dsp:spPr>
        <a:xfrm>
          <a:off x="1958757" y="139390"/>
          <a:ext cx="1947126" cy="9112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b="1" kern="1200" dirty="0"/>
            <a:t>47 233 </a:t>
          </a:r>
          <a:r>
            <a:rPr lang="en-CA" sz="1600" kern="1200" dirty="0"/>
            <a:t>signaux reçus</a:t>
          </a:r>
        </a:p>
        <a:p>
          <a:pPr marL="0" lvl="0" indent="0" algn="ctr" defTabSz="711200">
            <a:lnSpc>
              <a:spcPct val="90000"/>
            </a:lnSpc>
            <a:spcBef>
              <a:spcPct val="0"/>
            </a:spcBef>
            <a:spcAft>
              <a:spcPct val="35000"/>
            </a:spcAft>
            <a:buNone/>
          </a:pPr>
          <a:r>
            <a:rPr lang="en-CA" sz="1600" kern="1200" dirty="0"/>
            <a:t>(IIP)</a:t>
          </a:r>
        </a:p>
      </dsp:txBody>
      <dsp:txXfrm>
        <a:off x="2003242" y="183875"/>
        <a:ext cx="1858156" cy="822308"/>
      </dsp:txXfrm>
    </dsp:sp>
    <dsp:sp modelId="{41015740-C3AB-41D6-9087-0CD681B063DA}">
      <dsp:nvSpPr>
        <dsp:cNvPr id="0" name=""/>
        <dsp:cNvSpPr/>
      </dsp:nvSpPr>
      <dsp:spPr>
        <a:xfrm>
          <a:off x="1958757" y="1258330"/>
          <a:ext cx="1947126" cy="9112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b="1" kern="1200" dirty="0"/>
            <a:t>6 634 </a:t>
          </a:r>
          <a:r>
            <a:rPr lang="en-CA" sz="1600" kern="1200" dirty="0"/>
            <a:t>filtrés par le système </a:t>
          </a:r>
        </a:p>
        <a:p>
          <a:pPr marL="0" lvl="0" indent="0" algn="ctr" defTabSz="711200">
            <a:lnSpc>
              <a:spcPct val="90000"/>
            </a:lnSpc>
            <a:spcBef>
              <a:spcPct val="0"/>
            </a:spcBef>
            <a:spcAft>
              <a:spcPct val="35000"/>
            </a:spcAft>
            <a:buNone/>
          </a:pPr>
          <a:r>
            <a:rPr lang="en-CA" sz="1600" kern="1200" dirty="0"/>
            <a:t>(AIS)</a:t>
          </a:r>
        </a:p>
      </dsp:txBody>
      <dsp:txXfrm>
        <a:off x="2003242" y="1302815"/>
        <a:ext cx="1858156" cy="822308"/>
      </dsp:txXfrm>
    </dsp:sp>
    <dsp:sp modelId="{12D54EA5-B6D2-4D28-89B1-380F01ACEF43}">
      <dsp:nvSpPr>
        <dsp:cNvPr id="0" name=""/>
        <dsp:cNvSpPr/>
      </dsp:nvSpPr>
      <dsp:spPr>
        <a:xfrm>
          <a:off x="1958757" y="2307074"/>
          <a:ext cx="1947126" cy="91127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b="1" kern="1200" dirty="0"/>
            <a:t>311 </a:t>
          </a:r>
          <a:r>
            <a:rPr lang="en-CA" sz="1600" kern="1200" dirty="0"/>
            <a:t>considérés comme pertinents pour le Canada</a:t>
          </a:r>
        </a:p>
        <a:p>
          <a:pPr marL="0" lvl="0" indent="0" algn="ctr" defTabSz="711200">
            <a:lnSpc>
              <a:spcPct val="90000"/>
            </a:lnSpc>
            <a:spcBef>
              <a:spcPct val="0"/>
            </a:spcBef>
            <a:spcAft>
              <a:spcPct val="35000"/>
            </a:spcAft>
            <a:buNone/>
          </a:pPr>
          <a:r>
            <a:rPr lang="en-CA" sz="1600" kern="1200" dirty="0"/>
            <a:t>(EWS)</a:t>
          </a:r>
        </a:p>
      </dsp:txBody>
      <dsp:txXfrm>
        <a:off x="2003242" y="2351559"/>
        <a:ext cx="1858156" cy="82230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2A2006-D381-8DBF-9383-42A81CEA83C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09F51004-58E4-79C3-118D-68721E774F9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A0736A6-F0EF-438A-84BD-31EAB88C4E97}" type="datetimeFigureOut">
              <a:rPr lang="en-CA"/>
              <a:t>2024-01-08</a:t>
            </a:fld>
            <a:endParaRPr lang="en-CA"/>
          </a:p>
        </p:txBody>
      </p:sp>
      <p:sp>
        <p:nvSpPr>
          <p:cNvPr id="4" name="Slide Image Placeholder 3">
            <a:extLst>
              <a:ext uri="{FF2B5EF4-FFF2-40B4-BE49-F238E27FC236}">
                <a16:creationId xmlns:a16="http://schemas.microsoft.com/office/drawing/2014/main" id="{A6BE82A1-E116-647B-F72B-BCD728E7047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9C6D9C4A-31B5-C286-489F-6823D18B88D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Cliquez pour modifier les styles de texte du Master</a:t>
            </a:r>
          </a:p>
          <a:p>
            <a:pPr lvl="1"/>
            <a:r>
              <a:rPr lang="en-US" noProof="0"/>
              <a:t>Deuxième niveau</a:t>
            </a:r>
          </a:p>
          <a:p>
            <a:pPr lvl="2"/>
            <a:r>
              <a:rPr lang="en-US" noProof="0"/>
              <a:t>Troisième niveau</a:t>
            </a:r>
          </a:p>
          <a:p>
            <a:pPr lvl="3"/>
            <a:r>
              <a:rPr lang="en-US" noProof="0"/>
              <a:t>Quatrième niveau</a:t>
            </a:r>
          </a:p>
          <a:p>
            <a:pPr lvl="4"/>
            <a:r>
              <a:rPr lang="en-US" noProof="0"/>
              <a:t>Cinquième niveau</a:t>
            </a:r>
            <a:endParaRPr lang="en-CA" noProof="0"/>
          </a:p>
        </p:txBody>
      </p:sp>
      <p:sp>
        <p:nvSpPr>
          <p:cNvPr id="6" name="Footer Placeholder 5">
            <a:extLst>
              <a:ext uri="{FF2B5EF4-FFF2-40B4-BE49-F238E27FC236}">
                <a16:creationId xmlns:a16="http://schemas.microsoft.com/office/drawing/2014/main" id="{67C97CAA-6ED5-6382-CF3A-1E2D5CD1116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CE0297B4-0AF1-9D52-7D0A-DF287269AA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F60324D6-F256-433D-A0D3-2693FD04680C}" type="slidenum">
              <a:rPr lang="en-CA" altLang="en-US"/>
              <a:t>‹N°›</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ezd.c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05AE05A-CD3F-E022-F999-9252EDA455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559B0F3A-2CD1-4921-D17F-12E398B74E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2AFC40E8-263E-768F-B36E-FCA2E758E9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AFBD4A2-1A6B-4A05-A7C7-84BD16615AD7}" type="slidenum">
              <a:rPr lang="en-US" altLang="en-US"/>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27CAC6CE-9136-4F58-E841-88F83926E5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FD0C85AF-602C-DD4D-CA5F-949D0D1013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Pings et notifications</a:t>
            </a:r>
          </a:p>
          <a:p>
            <a:endParaRPr lang="en-CA" altLang="en-US"/>
          </a:p>
          <a:p>
            <a:r>
              <a:rPr lang="en-US" altLang="en-US"/>
              <a:t>Tout au long de l'année fiscale, 177 notifications de groupe ont été envoyées à la communauté. </a:t>
            </a:r>
          </a:p>
          <a:p>
            <a:r>
              <a:rPr lang="en-US" altLang="en-US"/>
              <a:t>Comme indiqué dans la diapositive précédente, 51 concernaient la distribution de rapports de renseignement hebdomadaires et 10 concernaient des appels/agendas mensuels.</a:t>
            </a:r>
          </a:p>
          <a:p>
            <a:endParaRPr lang="en-US" altLang="en-US"/>
          </a:p>
          <a:p>
            <a:r>
              <a:rPr lang="en-US" altLang="en-US"/>
              <a:t>Ensuite, nous avons envoyé 34 notifications spécifiques "maladie" à la communauté, principalement concernant les foyers d'IAHP H5N1, mais aussi de peste porcine africaine, de fièvre aphteuse, de grippe H3N8, de virus de la vallée du Seneca, de Mpox et de virus de Marburg. De même, nous avons envoyé 34 notifications "pour intérêt" à la communauté afin de l'informer des nouvelles recherches ou publications ainsi que des webinaires ou conférences pertinents. </a:t>
            </a:r>
          </a:p>
          <a:p>
            <a:endParaRPr lang="en-US" altLang="en-US"/>
          </a:p>
          <a:p>
            <a:r>
              <a:rPr lang="en-US" altLang="en-US"/>
              <a:t>24 notifications concernaient des questions de ping et 6 des notifications de suivi de ping. Le tableau de droite présente les sujets des pings et les dates auxquelles ils ont été envoyés. Il y a beaucoup de texte, mais j'ai ajouté quelques flèches rouges pour mettre en évidence certains des pings les plus pertinents qui ont été envoyés. </a:t>
            </a:r>
          </a:p>
          <a:p>
            <a:endParaRPr lang="en-US" altLang="en-US"/>
          </a:p>
          <a:p>
            <a:r>
              <a:rPr lang="en-US" altLang="en-US"/>
              <a:t>Les pings connaissent un grand succès et constituent un excellent moyen de recueillir en temps utile les réactions de l'ensemble de la communauté.</a:t>
            </a:r>
          </a:p>
          <a:p>
            <a:endParaRPr lang="en-US" altLang="en-US"/>
          </a:p>
          <a:p>
            <a:endParaRPr lang="en-CA" altLang="en-US"/>
          </a:p>
        </p:txBody>
      </p:sp>
      <p:sp>
        <p:nvSpPr>
          <p:cNvPr id="4" name="Slide Number Placeholder 3">
            <a:extLst>
              <a:ext uri="{FF2B5EF4-FFF2-40B4-BE49-F238E27FC236}">
                <a16:creationId xmlns:a16="http://schemas.microsoft.com/office/drawing/2014/main" id="{25BB8AF3-660A-836D-DF6E-A2EFE24ED097}"/>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5D0C183-C9D8-4512-AF45-6DF9C5C8D1ED}" type="slidenum">
              <a:rPr lang="en-CA" altLang="en-US"/>
              <a:t>12</a:t>
            </a:fld>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873CDBFC-B0DE-46ED-E218-F9FA70DEC5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1D0DB7E-44FE-E828-67A8-91EB11A7D2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Le </a:t>
            </a:r>
            <a:r>
              <a:rPr lang="en-US" altLang="en-US" u="sng" dirty="0">
                <a:hlinkClick r:id="rId3"/>
              </a:rPr>
              <a:t>site web de la CMEZ </a:t>
            </a:r>
            <a:r>
              <a:rPr lang="en-US" altLang="en-US" dirty="0"/>
              <a:t>a </a:t>
            </a:r>
            <a:r>
              <a:rPr lang="en-US" altLang="en-US" dirty="0" err="1"/>
              <a:t>été</a:t>
            </a:r>
            <a:r>
              <a:rPr lang="en-US" altLang="en-US" dirty="0"/>
              <a:t> </a:t>
            </a:r>
            <a:r>
              <a:rPr lang="en-US" altLang="en-US" dirty="0" err="1"/>
              <a:t>consulté</a:t>
            </a:r>
            <a:r>
              <a:rPr lang="en-US" altLang="en-US" dirty="0"/>
              <a:t> par 3235 </a:t>
            </a:r>
            <a:r>
              <a:rPr lang="en-US" altLang="en-US" dirty="0" err="1"/>
              <a:t>utilisateurs</a:t>
            </a:r>
            <a:r>
              <a:rPr lang="en-US" altLang="en-US" dirty="0"/>
              <a:t> </a:t>
            </a:r>
            <a:r>
              <a:rPr lang="en-US" altLang="en-US" dirty="0" err="1"/>
              <a:t>uniques</a:t>
            </a:r>
            <a:r>
              <a:rPr lang="en-US" altLang="en-US" dirty="0"/>
              <a:t> au </a:t>
            </a:r>
            <a:r>
              <a:rPr lang="en-US" altLang="en-US" dirty="0" err="1"/>
              <a:t>cours</a:t>
            </a:r>
            <a:r>
              <a:rPr lang="en-US" altLang="en-US" dirty="0"/>
              <a:t> de </a:t>
            </a:r>
            <a:r>
              <a:rPr lang="en-US" altLang="en-US" dirty="0" err="1"/>
              <a:t>l'exercice</a:t>
            </a:r>
            <a:r>
              <a:rPr lang="en-US" altLang="en-US" dirty="0"/>
              <a:t> </a:t>
            </a:r>
            <a:r>
              <a:rPr lang="en-US" altLang="en-US" dirty="0" err="1"/>
              <a:t>écoulé</a:t>
            </a:r>
            <a:r>
              <a:rPr lang="en-US" altLang="en-US" dirty="0"/>
              <a:t>, </a:t>
            </a:r>
            <a:r>
              <a:rPr lang="en-US" altLang="en-US" dirty="0" err="1"/>
              <a:t>soit</a:t>
            </a:r>
            <a:r>
              <a:rPr lang="en-US" altLang="en-US" dirty="0"/>
              <a:t> </a:t>
            </a:r>
            <a:r>
              <a:rPr lang="en-US" altLang="en-US" dirty="0" err="1"/>
              <a:t>une</a:t>
            </a:r>
            <a:r>
              <a:rPr lang="en-US" altLang="en-US" dirty="0"/>
              <a:t> augmentation de 46 % par rapport à la </a:t>
            </a:r>
            <a:r>
              <a:rPr lang="en-US" altLang="en-US" dirty="0" err="1"/>
              <a:t>période</a:t>
            </a:r>
            <a:r>
              <a:rPr lang="en-US" altLang="en-US" dirty="0"/>
              <a:t> </a:t>
            </a:r>
            <a:r>
              <a:rPr lang="en-US" altLang="en-US" dirty="0" err="1"/>
              <a:t>précédente</a:t>
            </a:r>
            <a:r>
              <a:rPr lang="en-US" altLang="en-US" dirty="0"/>
              <a:t>. </a:t>
            </a:r>
          </a:p>
          <a:p>
            <a:endParaRPr lang="en-US" altLang="en-US" b="1" dirty="0"/>
          </a:p>
          <a:p>
            <a:r>
              <a:rPr lang="en-US" altLang="en-US" dirty="0"/>
              <a:t>La </a:t>
            </a:r>
            <a:r>
              <a:rPr lang="en-US" altLang="en-US" b="1" dirty="0"/>
              <a:t>figure 5 montre </a:t>
            </a:r>
            <a:r>
              <a:rPr lang="en-US" altLang="en-US" dirty="0"/>
              <a:t>les interactions sur le site web pendant </a:t>
            </a:r>
            <a:r>
              <a:rPr lang="en-US" altLang="en-US" dirty="0" err="1"/>
              <a:t>cette</a:t>
            </a:r>
            <a:r>
              <a:rPr lang="en-US" altLang="en-US" dirty="0"/>
              <a:t> </a:t>
            </a:r>
            <a:r>
              <a:rPr lang="en-US" altLang="en-US" dirty="0" err="1"/>
              <a:t>période</a:t>
            </a:r>
            <a:r>
              <a:rPr lang="en-US" altLang="en-US" dirty="0"/>
              <a:t>. 88,9 % des </a:t>
            </a:r>
            <a:r>
              <a:rPr lang="en-US" altLang="en-US" dirty="0" err="1"/>
              <a:t>visiteurs</a:t>
            </a:r>
            <a:r>
              <a:rPr lang="en-US" altLang="en-US" dirty="0"/>
              <a:t> </a:t>
            </a:r>
            <a:r>
              <a:rPr lang="en-US" altLang="en-US" dirty="0" err="1"/>
              <a:t>sont</a:t>
            </a:r>
            <a:r>
              <a:rPr lang="en-US" altLang="en-US" dirty="0"/>
              <a:t> de nouveaux </a:t>
            </a:r>
            <a:r>
              <a:rPr lang="en-US" altLang="en-US" dirty="0" err="1"/>
              <a:t>utilisateurs</a:t>
            </a:r>
            <a:r>
              <a:rPr lang="en-US" altLang="en-US" dirty="0"/>
              <a:t> et 11,1 % </a:t>
            </a:r>
            <a:r>
              <a:rPr lang="en-US" altLang="en-US" dirty="0" err="1"/>
              <a:t>sont</a:t>
            </a:r>
            <a:r>
              <a:rPr lang="en-US" altLang="en-US" dirty="0"/>
              <a:t> des </a:t>
            </a:r>
            <a:r>
              <a:rPr lang="en-US" altLang="en-US" dirty="0" err="1"/>
              <a:t>visiteurs</a:t>
            </a:r>
            <a:r>
              <a:rPr lang="en-US" altLang="en-US" dirty="0"/>
              <a:t> qui </a:t>
            </a:r>
            <a:r>
              <a:rPr lang="en-US" altLang="en-US" dirty="0" err="1"/>
              <a:t>reviennent</a:t>
            </a:r>
            <a:r>
              <a:rPr lang="en-US" altLang="en-US" dirty="0"/>
              <a:t>. </a:t>
            </a:r>
            <a:endParaRPr lang="en-CA" altLang="en-US" dirty="0"/>
          </a:p>
          <a:p>
            <a:r>
              <a:rPr lang="en-US" altLang="en-US" dirty="0"/>
              <a:t> </a:t>
            </a:r>
            <a:endParaRPr lang="en-CA" altLang="en-US" dirty="0"/>
          </a:p>
          <a:p>
            <a:r>
              <a:rPr lang="en-US" altLang="en-US" b="1" dirty="0"/>
              <a:t>La figure 6 </a:t>
            </a:r>
            <a:r>
              <a:rPr lang="en-US" altLang="en-US" dirty="0"/>
              <a:t>montre que des </a:t>
            </a:r>
            <a:r>
              <a:rPr lang="en-US" altLang="en-US" dirty="0" err="1"/>
              <a:t>utilisateurs</a:t>
            </a:r>
            <a:r>
              <a:rPr lang="en-US" altLang="en-US" dirty="0"/>
              <a:t> de 78 pays </a:t>
            </a:r>
            <a:r>
              <a:rPr lang="en-US" altLang="en-US" dirty="0" err="1"/>
              <a:t>différents</a:t>
            </a:r>
            <a:r>
              <a:rPr lang="en-US" altLang="en-US" dirty="0"/>
              <a:t> </a:t>
            </a:r>
            <a:r>
              <a:rPr lang="en-US" altLang="en-US" dirty="0" err="1"/>
              <a:t>ont</a:t>
            </a:r>
            <a:r>
              <a:rPr lang="en-US" altLang="en-US" dirty="0"/>
              <a:t> </a:t>
            </a:r>
            <a:r>
              <a:rPr lang="en-US" altLang="en-US" dirty="0" err="1"/>
              <a:t>visité</a:t>
            </a:r>
            <a:r>
              <a:rPr lang="en-US" altLang="en-US" dirty="0"/>
              <a:t> le site web tout au long de </a:t>
            </a:r>
            <a:r>
              <a:rPr lang="en-US" altLang="en-US" dirty="0" err="1"/>
              <a:t>l'année</a:t>
            </a:r>
            <a:r>
              <a:rPr lang="en-US" altLang="en-US" dirty="0"/>
              <a:t>, la </a:t>
            </a:r>
            <a:r>
              <a:rPr lang="en-US" altLang="en-US" dirty="0" err="1"/>
              <a:t>majorité</a:t>
            </a:r>
            <a:r>
              <a:rPr lang="en-US" altLang="en-US" dirty="0"/>
              <a:t> </a:t>
            </a:r>
            <a:r>
              <a:rPr lang="en-US" altLang="en-US" dirty="0" err="1"/>
              <a:t>d'entre</a:t>
            </a:r>
            <a:r>
              <a:rPr lang="en-US" altLang="en-US" dirty="0"/>
              <a:t> </a:t>
            </a:r>
            <a:r>
              <a:rPr lang="en-US" altLang="en-US" dirty="0" err="1"/>
              <a:t>eux</a:t>
            </a:r>
            <a:r>
              <a:rPr lang="en-US" altLang="en-US" dirty="0"/>
              <a:t> </a:t>
            </a:r>
            <a:r>
              <a:rPr lang="en-US" altLang="en-US" dirty="0" err="1"/>
              <a:t>étant</a:t>
            </a:r>
            <a:r>
              <a:rPr lang="en-US" altLang="en-US" dirty="0"/>
              <a:t> </a:t>
            </a:r>
            <a:r>
              <a:rPr lang="en-US" altLang="en-US" dirty="0" err="1"/>
              <a:t>originaires</a:t>
            </a:r>
            <a:r>
              <a:rPr lang="en-US" altLang="en-US" dirty="0"/>
              <a:t> du Canada et des États-Unis. </a:t>
            </a:r>
          </a:p>
          <a:p>
            <a:endParaRPr lang="en-CA" altLang="en-US" dirty="0"/>
          </a:p>
          <a:p>
            <a:r>
              <a:rPr lang="en-US" altLang="en-US" b="1" dirty="0"/>
              <a:t>La figure 7 </a:t>
            </a:r>
            <a:r>
              <a:rPr lang="en-US" altLang="en-US" dirty="0"/>
              <a:t>montre que le </a:t>
            </a:r>
            <a:r>
              <a:rPr lang="en-US" altLang="en-US" dirty="0" err="1"/>
              <a:t>trafic</a:t>
            </a:r>
            <a:r>
              <a:rPr lang="en-US" altLang="en-US" dirty="0"/>
              <a:t> sur le site web </a:t>
            </a:r>
            <a:r>
              <a:rPr lang="en-US" altLang="en-US" dirty="0" err="1"/>
              <a:t>reste</a:t>
            </a:r>
            <a:r>
              <a:rPr lang="en-US" altLang="en-US" dirty="0"/>
              <a:t> stable, avec de petites pointes </a:t>
            </a:r>
            <a:r>
              <a:rPr lang="en-US" altLang="en-US" dirty="0" err="1"/>
              <a:t>observées</a:t>
            </a:r>
            <a:r>
              <a:rPr lang="en-US" altLang="en-US" dirty="0"/>
              <a:t> </a:t>
            </a:r>
            <a:r>
              <a:rPr lang="en-US" altLang="en-US" dirty="0" err="1"/>
              <a:t>lors</a:t>
            </a:r>
            <a:r>
              <a:rPr lang="en-US" altLang="en-US" dirty="0"/>
              <a:t> de la publication des rapports </a:t>
            </a:r>
            <a:r>
              <a:rPr lang="en-US" altLang="en-US" dirty="0" err="1"/>
              <a:t>hebdomadaires</a:t>
            </a:r>
            <a:r>
              <a:rPr lang="en-US" altLang="en-US" dirty="0"/>
              <a:t>. </a:t>
            </a:r>
          </a:p>
          <a:p>
            <a:r>
              <a:rPr lang="en-US" altLang="en-US" dirty="0"/>
              <a:t> </a:t>
            </a:r>
            <a:endParaRPr lang="en-CA" altLang="en-US" dirty="0"/>
          </a:p>
          <a:p>
            <a:endParaRPr lang="en-CA" altLang="en-US" dirty="0"/>
          </a:p>
        </p:txBody>
      </p:sp>
      <p:sp>
        <p:nvSpPr>
          <p:cNvPr id="4" name="Slide Number Placeholder 3">
            <a:extLst>
              <a:ext uri="{FF2B5EF4-FFF2-40B4-BE49-F238E27FC236}">
                <a16:creationId xmlns:a16="http://schemas.microsoft.com/office/drawing/2014/main" id="{240B2D83-64C6-050C-4846-2EB4B02A653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3077824-B5BC-4D6E-B60E-F67D655E72B1}" type="slidenum">
              <a:rPr lang="en-CA" altLang="en-US"/>
              <a:t>13</a:t>
            </a:fld>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2A50CAB1-B656-8974-1588-17C4993FC1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D211C2E5-0074-B2CC-1816-BAACC3F738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Notre </a:t>
            </a:r>
            <a:r>
              <a:rPr lang="en-CA" altLang="en-US" dirty="0" err="1"/>
              <a:t>outil</a:t>
            </a:r>
            <a:r>
              <a:rPr lang="en-CA" altLang="en-US" dirty="0"/>
              <a:t> "One Health Initiatives" a </a:t>
            </a:r>
            <a:r>
              <a:rPr lang="en-CA" altLang="en-US" dirty="0" err="1"/>
              <a:t>été</a:t>
            </a:r>
            <a:r>
              <a:rPr lang="en-CA" altLang="en-US" dirty="0"/>
              <a:t> </a:t>
            </a:r>
            <a:r>
              <a:rPr lang="en-CA" altLang="en-US" dirty="0" err="1"/>
              <a:t>lancé</a:t>
            </a:r>
            <a:r>
              <a:rPr lang="en-CA" altLang="en-US" dirty="0"/>
              <a:t> sur le site web du CMEZ. Soutenu par le SCSSA, il </a:t>
            </a:r>
            <a:r>
              <a:rPr lang="en-CA" altLang="en-US" dirty="0" err="1"/>
              <a:t>permet</a:t>
            </a:r>
            <a:r>
              <a:rPr lang="en-CA" altLang="en-US" dirty="0"/>
              <a:t> de </a:t>
            </a:r>
            <a:r>
              <a:rPr lang="en-CA" altLang="en-US" dirty="0" err="1"/>
              <a:t>rechercher</a:t>
            </a:r>
            <a:r>
              <a:rPr lang="en-CA" altLang="en-US" dirty="0"/>
              <a:t> les initiatives "Une </a:t>
            </a:r>
            <a:r>
              <a:rPr lang="en-CA" altLang="en-US" dirty="0" err="1"/>
              <a:t>seule</a:t>
            </a:r>
            <a:r>
              <a:rPr lang="en-CA" altLang="en-US" dirty="0"/>
              <a:t> </a:t>
            </a:r>
            <a:r>
              <a:rPr lang="en-CA" altLang="en-US" dirty="0" err="1"/>
              <a:t>santé</a:t>
            </a:r>
            <a:r>
              <a:rPr lang="en-CA" altLang="en-US" dirty="0"/>
              <a:t>" que nous </a:t>
            </a:r>
            <a:r>
              <a:rPr lang="en-CA" altLang="en-US" dirty="0" err="1"/>
              <a:t>avons</a:t>
            </a:r>
            <a:r>
              <a:rPr lang="en-CA" altLang="en-US" dirty="0"/>
              <a:t> </a:t>
            </a:r>
            <a:r>
              <a:rPr lang="en-CA" altLang="en-US" dirty="0" err="1"/>
              <a:t>pu</a:t>
            </a:r>
            <a:r>
              <a:rPr lang="en-CA" altLang="en-US" dirty="0"/>
              <a:t> </a:t>
            </a:r>
            <a:r>
              <a:rPr lang="en-CA" altLang="en-US" dirty="0" err="1"/>
              <a:t>trouver</a:t>
            </a:r>
            <a:r>
              <a:rPr lang="en-CA" altLang="en-US" dirty="0"/>
              <a:t> au Canada.  Il y a </a:t>
            </a:r>
            <a:r>
              <a:rPr lang="en-CA" altLang="en-US" dirty="0" err="1"/>
              <a:t>également</a:t>
            </a:r>
            <a:r>
              <a:rPr lang="en-CA" altLang="en-US" dirty="0"/>
              <a:t> un </a:t>
            </a:r>
            <a:r>
              <a:rPr lang="en-CA" altLang="en-US" dirty="0" err="1"/>
              <a:t>formulaire</a:t>
            </a:r>
            <a:r>
              <a:rPr lang="en-CA" altLang="en-US" dirty="0"/>
              <a:t> à </a:t>
            </a:r>
            <a:r>
              <a:rPr lang="en-CA" altLang="en-US" dirty="0" err="1"/>
              <a:t>remplir</a:t>
            </a:r>
            <a:r>
              <a:rPr lang="en-CA" altLang="en-US" dirty="0"/>
              <a:t> pour </a:t>
            </a:r>
            <a:r>
              <a:rPr lang="en-CA" altLang="en-US" dirty="0" err="1"/>
              <a:t>entrer</a:t>
            </a:r>
            <a:r>
              <a:rPr lang="en-CA" altLang="en-US" dirty="0"/>
              <a:t> de </a:t>
            </a:r>
            <a:r>
              <a:rPr lang="en-CA" altLang="en-US" dirty="0" err="1"/>
              <a:t>nouvelles</a:t>
            </a:r>
            <a:r>
              <a:rPr lang="en-CA" altLang="en-US" dirty="0"/>
              <a:t> initiatives </a:t>
            </a:r>
            <a:r>
              <a:rPr lang="en-CA" altLang="en-US" dirty="0" err="1"/>
              <a:t>afin</a:t>
            </a:r>
            <a:r>
              <a:rPr lang="en-CA" altLang="en-US" dirty="0"/>
              <a:t> de continuer à </a:t>
            </a:r>
            <a:r>
              <a:rPr lang="en-CA" altLang="en-US" dirty="0" err="1"/>
              <a:t>élargir</a:t>
            </a:r>
            <a:r>
              <a:rPr lang="en-CA" altLang="en-US" dirty="0"/>
              <a:t> </a:t>
            </a:r>
            <a:r>
              <a:rPr lang="en-CA" altLang="en-US" dirty="0" err="1"/>
              <a:t>notre</a:t>
            </a:r>
            <a:r>
              <a:rPr lang="en-CA" altLang="en-US" dirty="0"/>
              <a:t> </a:t>
            </a:r>
            <a:r>
              <a:rPr lang="en-CA" altLang="en-US" dirty="0" err="1"/>
              <a:t>connaissance</a:t>
            </a:r>
            <a:r>
              <a:rPr lang="en-CA" altLang="en-US" dirty="0"/>
              <a:t> </a:t>
            </a:r>
            <a:r>
              <a:rPr lang="en-CA" altLang="en-US" dirty="0" err="1"/>
              <a:t>d'Une</a:t>
            </a:r>
            <a:r>
              <a:rPr lang="en-CA" altLang="en-US" dirty="0"/>
              <a:t> </a:t>
            </a:r>
            <a:r>
              <a:rPr lang="en-CA" altLang="en-US" dirty="0" err="1"/>
              <a:t>seule</a:t>
            </a:r>
            <a:r>
              <a:rPr lang="en-CA" altLang="en-US" dirty="0"/>
              <a:t> </a:t>
            </a:r>
            <a:r>
              <a:rPr lang="en-CA" altLang="en-US" dirty="0" err="1"/>
              <a:t>santé</a:t>
            </a:r>
            <a:r>
              <a:rPr lang="en-CA" altLang="en-US" dirty="0"/>
              <a:t> au Canada.</a:t>
            </a:r>
          </a:p>
        </p:txBody>
      </p:sp>
      <p:sp>
        <p:nvSpPr>
          <p:cNvPr id="4" name="Slide Number Placeholder 3">
            <a:extLst>
              <a:ext uri="{FF2B5EF4-FFF2-40B4-BE49-F238E27FC236}">
                <a16:creationId xmlns:a16="http://schemas.microsoft.com/office/drawing/2014/main" id="{EB635EC9-C647-5E7B-BEE2-BC3B59EC659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D58A6AA-429E-4888-A224-E1B8745A8946}" type="slidenum">
              <a:rPr lang="en-CA" altLang="en-US"/>
              <a:t>14</a:t>
            </a:fld>
            <a:endParaRPr lang="en-CA"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AFCA85BB-F3E9-D937-B4A9-3393B3D699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1B7CD596-EC57-C375-8447-1F5637D8CB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Technologie</a:t>
            </a:r>
            <a:r>
              <a:rPr lang="en-US" altLang="en-US" dirty="0"/>
              <a:t> et filtration KIWI</a:t>
            </a:r>
          </a:p>
          <a:p>
            <a:endParaRPr lang="en-US" altLang="en-US" dirty="0"/>
          </a:p>
          <a:p>
            <a:r>
              <a:rPr lang="en-US" altLang="en-US" dirty="0"/>
              <a:t>Beaucoup </a:t>
            </a:r>
            <a:r>
              <a:rPr lang="en-US" altLang="en-US" dirty="0" err="1"/>
              <a:t>d'entre</a:t>
            </a:r>
            <a:r>
              <a:rPr lang="en-US" altLang="en-US" dirty="0"/>
              <a:t> </a:t>
            </a:r>
            <a:r>
              <a:rPr lang="en-US" altLang="en-US" dirty="0" err="1"/>
              <a:t>vous</a:t>
            </a:r>
            <a:r>
              <a:rPr lang="en-US" altLang="en-US" dirty="0"/>
              <a:t> </a:t>
            </a:r>
            <a:r>
              <a:rPr lang="en-US" altLang="en-US" dirty="0" err="1"/>
              <a:t>ont</a:t>
            </a:r>
            <a:r>
              <a:rPr lang="en-US" altLang="en-US" dirty="0"/>
              <a:t> déjà vu </a:t>
            </a:r>
            <a:r>
              <a:rPr lang="en-US" altLang="en-US" dirty="0" err="1"/>
              <a:t>ce</a:t>
            </a:r>
            <a:r>
              <a:rPr lang="en-US" altLang="en-US" dirty="0"/>
              <a:t> type </a:t>
            </a:r>
            <a:r>
              <a:rPr lang="en-US" altLang="en-US" dirty="0" err="1"/>
              <a:t>d'image</a:t>
            </a:r>
            <a:r>
              <a:rPr lang="en-US" altLang="en-US" dirty="0"/>
              <a:t> sur la gauche - qui </a:t>
            </a:r>
            <a:r>
              <a:rPr lang="en-US" altLang="en-US" dirty="0" err="1"/>
              <a:t>est</a:t>
            </a:r>
            <a:r>
              <a:rPr lang="en-US" altLang="en-US" dirty="0"/>
              <a:t> </a:t>
            </a:r>
            <a:r>
              <a:rPr lang="en-US" altLang="en-US" dirty="0" err="1"/>
              <a:t>une</a:t>
            </a:r>
            <a:r>
              <a:rPr lang="en-US" altLang="en-US" dirty="0"/>
              <a:t> </a:t>
            </a:r>
            <a:r>
              <a:rPr lang="en-US" altLang="en-US" dirty="0" err="1"/>
              <a:t>décomposition</a:t>
            </a:r>
            <a:r>
              <a:rPr lang="en-US" altLang="en-US" dirty="0"/>
              <a:t> du processus de </a:t>
            </a:r>
            <a:r>
              <a:rPr lang="en-US" altLang="en-US" dirty="0" err="1"/>
              <a:t>filtrage</a:t>
            </a:r>
            <a:r>
              <a:rPr lang="en-US" altLang="en-US" dirty="0"/>
              <a:t> - </a:t>
            </a:r>
            <a:r>
              <a:rPr lang="en-US" altLang="en-US" dirty="0" err="1"/>
              <a:t>ainsi</a:t>
            </a:r>
            <a:r>
              <a:rPr lang="en-US" altLang="en-US" dirty="0"/>
              <a:t>, au </a:t>
            </a:r>
            <a:r>
              <a:rPr lang="en-US" altLang="en-US" dirty="0" err="1"/>
              <a:t>cours</a:t>
            </a:r>
            <a:r>
              <a:rPr lang="en-US" altLang="en-US" dirty="0"/>
              <a:t> de </a:t>
            </a:r>
            <a:r>
              <a:rPr lang="en-US" altLang="en-US" dirty="0" err="1"/>
              <a:t>cette</a:t>
            </a:r>
            <a:r>
              <a:rPr lang="en-US" altLang="en-US" dirty="0"/>
              <a:t> </a:t>
            </a:r>
            <a:r>
              <a:rPr lang="en-US" altLang="en-US" dirty="0" err="1"/>
              <a:t>période</a:t>
            </a:r>
            <a:r>
              <a:rPr lang="en-US" altLang="en-US" dirty="0"/>
              <a:t>, la </a:t>
            </a:r>
            <a:r>
              <a:rPr lang="en-US" altLang="en-US" dirty="0" err="1"/>
              <a:t>technologie</a:t>
            </a:r>
            <a:r>
              <a:rPr lang="en-US" altLang="en-US" dirty="0"/>
              <a:t> KIWI a </a:t>
            </a:r>
            <a:r>
              <a:rPr lang="en-US" altLang="en-US" dirty="0" err="1"/>
              <a:t>filtré</a:t>
            </a:r>
            <a:r>
              <a:rPr lang="en-US" altLang="en-US" dirty="0"/>
              <a:t> 47 223 </a:t>
            </a:r>
            <a:r>
              <a:rPr lang="en-US" altLang="en-US" dirty="0" err="1"/>
              <a:t>éléments</a:t>
            </a:r>
            <a:r>
              <a:rPr lang="en-US" altLang="en-US" dirty="0"/>
              <a:t> </a:t>
            </a:r>
            <a:r>
              <a:rPr lang="en-US" altLang="en-US" dirty="0" err="1"/>
              <a:t>d'information</a:t>
            </a:r>
            <a:r>
              <a:rPr lang="en-US" altLang="en-US" dirty="0"/>
              <a:t> </a:t>
            </a:r>
            <a:r>
              <a:rPr lang="en-US" altLang="en-US" dirty="0" err="1"/>
              <a:t>individuels</a:t>
            </a:r>
            <a:r>
              <a:rPr lang="en-US" altLang="en-US" dirty="0"/>
              <a:t> </a:t>
            </a:r>
            <a:r>
              <a:rPr lang="en-US" altLang="en-US" dirty="0" err="1"/>
              <a:t>provenant</a:t>
            </a:r>
            <a:r>
              <a:rPr lang="en-US" altLang="en-US" dirty="0"/>
              <a:t> de 15 sources </a:t>
            </a:r>
            <a:r>
              <a:rPr lang="en-US" altLang="en-US" dirty="0" err="1"/>
              <a:t>d'information</a:t>
            </a:r>
            <a:r>
              <a:rPr lang="en-US" altLang="en-US" dirty="0"/>
              <a:t> </a:t>
            </a:r>
            <a:r>
              <a:rPr lang="en-US" altLang="en-US" dirty="0" err="1"/>
              <a:t>automatiques</a:t>
            </a:r>
            <a:r>
              <a:rPr lang="en-US" altLang="en-US" dirty="0"/>
              <a:t> </a:t>
            </a:r>
            <a:r>
              <a:rPr lang="en-US" altLang="en-US" dirty="0" err="1"/>
              <a:t>auxquelles</a:t>
            </a:r>
            <a:r>
              <a:rPr lang="en-US" altLang="en-US" dirty="0"/>
              <a:t> la CMEZ </a:t>
            </a:r>
            <a:r>
              <a:rPr lang="en-US" altLang="en-US" dirty="0" err="1"/>
              <a:t>est</a:t>
            </a:r>
            <a:r>
              <a:rPr lang="en-US" altLang="en-US" dirty="0"/>
              <a:t> </a:t>
            </a:r>
            <a:r>
              <a:rPr lang="en-US" altLang="en-US" dirty="0" err="1"/>
              <a:t>abonnée</a:t>
            </a:r>
            <a:r>
              <a:rPr lang="en-US" altLang="en-US" dirty="0"/>
              <a:t>. Elle a </a:t>
            </a:r>
            <a:r>
              <a:rPr lang="en-US" altLang="en-US" dirty="0" err="1"/>
              <a:t>fourni</a:t>
            </a:r>
            <a:r>
              <a:rPr lang="en-US" altLang="en-US" dirty="0"/>
              <a:t> un total de 6 634 </a:t>
            </a:r>
            <a:r>
              <a:rPr lang="en-US" altLang="en-US" dirty="0" err="1"/>
              <a:t>signaux</a:t>
            </a:r>
            <a:r>
              <a:rPr lang="en-US" altLang="en-US" dirty="0"/>
              <a:t> de </a:t>
            </a:r>
            <a:r>
              <a:rPr lang="en-US" altLang="en-US" dirty="0" err="1"/>
              <a:t>renseignements</a:t>
            </a:r>
            <a:r>
              <a:rPr lang="en-US" altLang="en-US" dirty="0"/>
              <a:t> </a:t>
            </a:r>
            <a:r>
              <a:rPr lang="en-US" altLang="en-US" dirty="0" err="1"/>
              <a:t>anticipés</a:t>
            </a:r>
            <a:r>
              <a:rPr lang="en-US" altLang="en-US" dirty="0"/>
              <a:t> à la </a:t>
            </a:r>
            <a:r>
              <a:rPr lang="en-US" altLang="en-US" dirty="0" err="1"/>
              <a:t>communauté</a:t>
            </a:r>
            <a:r>
              <a:rPr lang="en-US" altLang="en-US" dirty="0"/>
              <a:t>, qui </a:t>
            </a:r>
            <a:r>
              <a:rPr lang="en-US" altLang="en-US" dirty="0" err="1"/>
              <a:t>en</a:t>
            </a:r>
            <a:r>
              <a:rPr lang="en-US" altLang="en-US" dirty="0"/>
              <a:t> a </a:t>
            </a:r>
            <a:r>
              <a:rPr lang="en-US" altLang="en-US" dirty="0" err="1"/>
              <a:t>sélectionné</a:t>
            </a:r>
            <a:r>
              <a:rPr lang="en-US" altLang="en-US" dirty="0"/>
              <a:t> 311 </a:t>
            </a:r>
            <a:r>
              <a:rPr lang="en-US" altLang="en-US" dirty="0" err="1"/>
              <a:t>comme</a:t>
            </a:r>
            <a:r>
              <a:rPr lang="en-US" altLang="en-US" dirty="0"/>
              <a:t> </a:t>
            </a:r>
            <a:r>
              <a:rPr lang="en-US" altLang="en-US" dirty="0" err="1"/>
              <a:t>signaux</a:t>
            </a:r>
            <a:r>
              <a:rPr lang="en-US" altLang="en-US" dirty="0"/>
              <a:t> </a:t>
            </a:r>
            <a:r>
              <a:rPr lang="en-US" altLang="en-US" dirty="0" err="1"/>
              <a:t>d'alerte</a:t>
            </a:r>
            <a:r>
              <a:rPr lang="en-US" altLang="en-US" dirty="0"/>
              <a:t> </a:t>
            </a:r>
            <a:r>
              <a:rPr lang="en-US" altLang="en-US" dirty="0" err="1"/>
              <a:t>précoce</a:t>
            </a:r>
            <a:r>
              <a:rPr lang="en-US" altLang="en-US" dirty="0"/>
              <a:t> </a:t>
            </a:r>
            <a:r>
              <a:rPr lang="en-US" altLang="en-US" dirty="0" err="1"/>
              <a:t>pertinents</a:t>
            </a:r>
            <a:r>
              <a:rPr lang="en-US" altLang="en-US" dirty="0"/>
              <a:t>.</a:t>
            </a:r>
          </a:p>
          <a:p>
            <a:endParaRPr lang="en-US" altLang="en-US" dirty="0"/>
          </a:p>
          <a:p>
            <a:endParaRPr lang="en-US" altLang="en-US" dirty="0"/>
          </a:p>
          <a:p>
            <a:r>
              <a:rPr lang="en-US" altLang="en-US" b="1" dirty="0"/>
              <a:t>La figure 11 ci-</a:t>
            </a:r>
            <a:r>
              <a:rPr lang="en-US" altLang="en-US" b="1" dirty="0" err="1"/>
              <a:t>contre</a:t>
            </a:r>
            <a:r>
              <a:rPr lang="en-US" altLang="en-US" b="1" dirty="0"/>
              <a:t> </a:t>
            </a:r>
            <a:r>
              <a:rPr lang="en-US" altLang="en-US" dirty="0" err="1"/>
              <a:t>indique</a:t>
            </a:r>
            <a:r>
              <a:rPr lang="en-US" altLang="en-US" dirty="0"/>
              <a:t> le </a:t>
            </a:r>
            <a:r>
              <a:rPr lang="en-US" altLang="en-US" dirty="0" err="1"/>
              <a:t>pourcentage</a:t>
            </a:r>
            <a:r>
              <a:rPr lang="en-US" altLang="en-US" dirty="0"/>
              <a:t> de </a:t>
            </a:r>
            <a:r>
              <a:rPr lang="en-US" altLang="en-US" dirty="0" err="1"/>
              <a:t>signaux</a:t>
            </a:r>
            <a:r>
              <a:rPr lang="en-US" altLang="en-US" dirty="0"/>
              <a:t> </a:t>
            </a:r>
            <a:r>
              <a:rPr lang="en-US" altLang="en-US" dirty="0" err="1"/>
              <a:t>provenant</a:t>
            </a:r>
            <a:r>
              <a:rPr lang="en-US" altLang="en-US" dirty="0"/>
              <a:t> de </a:t>
            </a:r>
            <a:r>
              <a:rPr lang="en-US" altLang="en-US" dirty="0" err="1"/>
              <a:t>nos</a:t>
            </a:r>
            <a:r>
              <a:rPr lang="en-US" altLang="en-US" dirty="0"/>
              <a:t> sources </a:t>
            </a:r>
            <a:r>
              <a:rPr lang="en-US" altLang="en-US" dirty="0" err="1"/>
              <a:t>d'information</a:t>
            </a:r>
            <a:r>
              <a:rPr lang="en-US" altLang="en-US" dirty="0"/>
              <a:t>. Les sources qui </a:t>
            </a:r>
            <a:r>
              <a:rPr lang="en-US" altLang="en-US" dirty="0" err="1"/>
              <a:t>n'ont</a:t>
            </a:r>
            <a:r>
              <a:rPr lang="en-US" altLang="en-US" dirty="0"/>
              <a:t> pas </a:t>
            </a:r>
            <a:r>
              <a:rPr lang="en-US" altLang="en-US" dirty="0" err="1"/>
              <a:t>fourni</a:t>
            </a:r>
            <a:r>
              <a:rPr lang="en-US" altLang="en-US" dirty="0"/>
              <a:t> de </a:t>
            </a:r>
            <a:r>
              <a:rPr lang="en-US" altLang="en-US" dirty="0" err="1"/>
              <a:t>signaux</a:t>
            </a:r>
            <a:r>
              <a:rPr lang="en-US" altLang="en-US" dirty="0"/>
              <a:t> </a:t>
            </a:r>
            <a:r>
              <a:rPr lang="en-US" altLang="en-US" dirty="0" err="1"/>
              <a:t>pertinents</a:t>
            </a:r>
            <a:r>
              <a:rPr lang="en-US" altLang="en-US" dirty="0"/>
              <a:t> ne </a:t>
            </a:r>
            <a:r>
              <a:rPr lang="en-US" altLang="en-US" dirty="0" err="1"/>
              <a:t>sont</a:t>
            </a:r>
            <a:r>
              <a:rPr lang="en-US" altLang="en-US" dirty="0"/>
              <a:t> pas </a:t>
            </a:r>
            <a:r>
              <a:rPr lang="en-US" altLang="en-US" dirty="0" err="1"/>
              <a:t>répertoriées</a:t>
            </a:r>
            <a:r>
              <a:rPr lang="en-US" altLang="en-US" dirty="0"/>
              <a:t> dans </a:t>
            </a:r>
            <a:r>
              <a:rPr lang="en-US" altLang="en-US" dirty="0" err="1"/>
              <a:t>cette</a:t>
            </a:r>
            <a:r>
              <a:rPr lang="en-US" altLang="en-US" dirty="0"/>
              <a:t> figure. </a:t>
            </a:r>
            <a:r>
              <a:rPr lang="en-US" altLang="en-US" dirty="0" err="1"/>
              <a:t>Cette</a:t>
            </a:r>
            <a:r>
              <a:rPr lang="en-US" altLang="en-US" dirty="0"/>
              <a:t> </a:t>
            </a:r>
            <a:r>
              <a:rPr lang="en-US" altLang="en-US" dirty="0" err="1"/>
              <a:t>année</a:t>
            </a:r>
            <a:r>
              <a:rPr lang="en-US" altLang="en-US" dirty="0"/>
              <a:t>, </a:t>
            </a:r>
            <a:r>
              <a:rPr lang="en-US" altLang="en-US" dirty="0" err="1"/>
              <a:t>ce</a:t>
            </a:r>
            <a:r>
              <a:rPr lang="en-US" altLang="en-US" dirty="0"/>
              <a:t> </a:t>
            </a:r>
            <a:r>
              <a:rPr lang="en-US" altLang="en-US" dirty="0" err="1"/>
              <a:t>sont</a:t>
            </a:r>
            <a:r>
              <a:rPr lang="en-US" altLang="en-US" dirty="0"/>
              <a:t> les CRE qui </a:t>
            </a:r>
            <a:r>
              <a:rPr lang="en-US" altLang="en-US" dirty="0" err="1"/>
              <a:t>ont</a:t>
            </a:r>
            <a:r>
              <a:rPr lang="en-US" altLang="en-US" dirty="0"/>
              <a:t> </a:t>
            </a:r>
            <a:r>
              <a:rPr lang="en-US" altLang="en-US" dirty="0" err="1"/>
              <a:t>fourni</a:t>
            </a:r>
            <a:r>
              <a:rPr lang="en-US" altLang="en-US" dirty="0"/>
              <a:t> le plus grand </a:t>
            </a:r>
            <a:r>
              <a:rPr lang="en-US" altLang="en-US" dirty="0" err="1"/>
              <a:t>nombre</a:t>
            </a:r>
            <a:r>
              <a:rPr lang="en-US" altLang="en-US" dirty="0"/>
              <a:t> de </a:t>
            </a:r>
            <a:r>
              <a:rPr lang="en-US" altLang="en-US" dirty="0" err="1"/>
              <a:t>signaux</a:t>
            </a:r>
            <a:r>
              <a:rPr lang="en-US" altLang="en-US" dirty="0"/>
              <a:t> </a:t>
            </a:r>
            <a:r>
              <a:rPr lang="en-US" altLang="en-US" dirty="0" err="1"/>
              <a:t>pertinents</a:t>
            </a:r>
            <a:r>
              <a:rPr lang="en-US" altLang="en-US" dirty="0"/>
              <a:t>, </a:t>
            </a:r>
            <a:r>
              <a:rPr lang="en-US" altLang="en-US" dirty="0" err="1"/>
              <a:t>suivis</a:t>
            </a:r>
            <a:r>
              <a:rPr lang="en-US" altLang="en-US" dirty="0"/>
              <a:t> des sources </a:t>
            </a:r>
            <a:r>
              <a:rPr lang="en-US" altLang="en-US" dirty="0" err="1"/>
              <a:t>suivantes</a:t>
            </a:r>
            <a:r>
              <a:rPr lang="en-US" altLang="en-US" dirty="0"/>
              <a:t> : Avian Flu Diary, Outbreak News Today, Poultry Med, The Poultry Site : Avian Flu Diary, Outbreak News Today, Poultry Med, The Poultry Site et EMPRES-</a:t>
            </a:r>
            <a:r>
              <a:rPr lang="en-US" altLang="en-US" dirty="0" err="1"/>
              <a:t>i</a:t>
            </a:r>
            <a:r>
              <a:rPr lang="en-US" altLang="en-US" dirty="0"/>
              <a:t>. </a:t>
            </a:r>
            <a:r>
              <a:rPr lang="en-US" altLang="en-US" dirty="0" err="1"/>
              <a:t>Chacune</a:t>
            </a:r>
            <a:r>
              <a:rPr lang="en-US" altLang="en-US" dirty="0"/>
              <a:t> des </a:t>
            </a:r>
            <a:r>
              <a:rPr lang="en-US" altLang="en-US" dirty="0" err="1"/>
              <a:t>autres</a:t>
            </a:r>
            <a:r>
              <a:rPr lang="en-US" altLang="en-US" dirty="0"/>
              <a:t> sources </a:t>
            </a:r>
            <a:r>
              <a:rPr lang="en-US" altLang="en-US" dirty="0" err="1"/>
              <a:t>identifiées</a:t>
            </a:r>
            <a:r>
              <a:rPr lang="en-US" altLang="en-US" dirty="0"/>
              <a:t> </a:t>
            </a:r>
            <a:r>
              <a:rPr lang="en-US" altLang="en-US" dirty="0" err="1"/>
              <a:t>avait</a:t>
            </a:r>
            <a:r>
              <a:rPr lang="en-US" altLang="en-US" dirty="0"/>
              <a:t> </a:t>
            </a:r>
            <a:r>
              <a:rPr lang="en-US" altLang="en-US" dirty="0" err="1"/>
              <a:t>moins</a:t>
            </a:r>
            <a:r>
              <a:rPr lang="en-US" altLang="en-US" dirty="0"/>
              <a:t> de 10 </a:t>
            </a:r>
            <a:r>
              <a:rPr lang="en-US" altLang="en-US" dirty="0" err="1"/>
              <a:t>signaux</a:t>
            </a:r>
            <a:r>
              <a:rPr lang="en-US" altLang="en-US" dirty="0"/>
              <a:t> </a:t>
            </a:r>
            <a:r>
              <a:rPr lang="en-US" altLang="en-US" dirty="0" err="1"/>
              <a:t>pertinents</a:t>
            </a:r>
            <a:r>
              <a:rPr lang="en-US" altLang="en-US" dirty="0"/>
              <a:t>. </a:t>
            </a:r>
          </a:p>
          <a:p>
            <a:endParaRPr lang="en-US" altLang="en-US" dirty="0"/>
          </a:p>
          <a:p>
            <a:r>
              <a:rPr lang="en-US" altLang="en-US" dirty="0"/>
              <a:t>En raison de la suppression du flux RSS de </a:t>
            </a:r>
            <a:r>
              <a:rPr lang="en-US" altLang="en-US" dirty="0" err="1"/>
              <a:t>ProMed</a:t>
            </a:r>
            <a:r>
              <a:rPr lang="en-US" altLang="en-US" dirty="0"/>
              <a:t>, il </a:t>
            </a:r>
            <a:r>
              <a:rPr lang="en-US" altLang="en-US" dirty="0" err="1"/>
              <a:t>est</a:t>
            </a:r>
            <a:r>
              <a:rPr lang="en-US" altLang="en-US" dirty="0"/>
              <a:t> </a:t>
            </a:r>
            <a:r>
              <a:rPr lang="en-US" altLang="en-US" dirty="0" err="1"/>
              <a:t>désormais</a:t>
            </a:r>
            <a:r>
              <a:rPr lang="en-US" altLang="en-US" dirty="0"/>
              <a:t> </a:t>
            </a:r>
            <a:r>
              <a:rPr lang="en-US" altLang="en-US" dirty="0" err="1"/>
              <a:t>nécessaire</a:t>
            </a:r>
            <a:r>
              <a:rPr lang="en-US" altLang="en-US" dirty="0"/>
              <a:t> de </a:t>
            </a:r>
            <a:r>
              <a:rPr lang="en-US" altLang="en-US" dirty="0" err="1"/>
              <a:t>procéder</a:t>
            </a:r>
            <a:r>
              <a:rPr lang="en-US" altLang="en-US" dirty="0"/>
              <a:t> à </a:t>
            </a:r>
            <a:r>
              <a:rPr lang="en-US" altLang="en-US" dirty="0" err="1"/>
              <a:t>une</a:t>
            </a:r>
            <a:r>
              <a:rPr lang="en-US" altLang="en-US" dirty="0"/>
              <a:t> </a:t>
            </a:r>
            <a:r>
              <a:rPr lang="en-US" altLang="en-US" dirty="0" err="1"/>
              <a:t>saisie</a:t>
            </a:r>
            <a:r>
              <a:rPr lang="en-US" altLang="en-US" dirty="0"/>
              <a:t> plus </a:t>
            </a:r>
            <a:r>
              <a:rPr lang="en-US" altLang="en-US" dirty="0" err="1"/>
              <a:t>manuelle</a:t>
            </a:r>
            <a:r>
              <a:rPr lang="en-US" altLang="en-US" dirty="0"/>
              <a:t> des </a:t>
            </a:r>
            <a:r>
              <a:rPr lang="en-US" altLang="en-US" dirty="0" err="1"/>
              <a:t>signaux</a:t>
            </a:r>
            <a:r>
              <a:rPr lang="en-US" altLang="en-US" dirty="0"/>
              <a:t>. </a:t>
            </a:r>
            <a:r>
              <a:rPr lang="en-US" altLang="en-US" dirty="0" err="1"/>
              <a:t>C'est</a:t>
            </a:r>
            <a:r>
              <a:rPr lang="en-US" altLang="en-US" dirty="0"/>
              <a:t> </a:t>
            </a:r>
            <a:r>
              <a:rPr lang="en-US" altLang="en-US" dirty="0" err="1"/>
              <a:t>pourquoi</a:t>
            </a:r>
            <a:r>
              <a:rPr lang="en-US" altLang="en-US" dirty="0"/>
              <a:t> les CRE </a:t>
            </a:r>
            <a:r>
              <a:rPr lang="en-US" altLang="en-US" dirty="0" err="1"/>
              <a:t>représentent</a:t>
            </a:r>
            <a:r>
              <a:rPr lang="en-US" altLang="en-US" dirty="0"/>
              <a:t> </a:t>
            </a:r>
            <a:r>
              <a:rPr lang="en-US" altLang="en-US" dirty="0" err="1"/>
              <a:t>désormais</a:t>
            </a:r>
            <a:r>
              <a:rPr lang="en-US" altLang="en-US" dirty="0"/>
              <a:t> plus de 50 % des </a:t>
            </a:r>
            <a:r>
              <a:rPr lang="en-US" altLang="en-US" dirty="0" err="1"/>
              <a:t>signaux</a:t>
            </a:r>
            <a:r>
              <a:rPr lang="en-US" altLang="en-US" dirty="0"/>
              <a:t> </a:t>
            </a:r>
            <a:r>
              <a:rPr lang="en-US" altLang="en-US" dirty="0" err="1"/>
              <a:t>pertinents</a:t>
            </a:r>
            <a:r>
              <a:rPr lang="en-US" altLang="en-US" dirty="0"/>
              <a:t>. Le </a:t>
            </a:r>
            <a:r>
              <a:rPr lang="en-US" altLang="en-US" dirty="0" err="1"/>
              <a:t>nombre</a:t>
            </a:r>
            <a:r>
              <a:rPr lang="en-US" altLang="en-US" dirty="0"/>
              <a:t> de CRE </a:t>
            </a:r>
            <a:r>
              <a:rPr lang="en-US" altLang="en-US" dirty="0" err="1"/>
              <a:t>soumis</a:t>
            </a:r>
            <a:r>
              <a:rPr lang="en-US" altLang="en-US" dirty="0"/>
              <a:t> a plus que </a:t>
            </a:r>
            <a:r>
              <a:rPr lang="en-US" altLang="en-US" dirty="0" err="1"/>
              <a:t>doublé</a:t>
            </a:r>
            <a:r>
              <a:rPr lang="en-US" altLang="en-US" dirty="0"/>
              <a:t>, avec </a:t>
            </a:r>
            <a:r>
              <a:rPr lang="en-US" altLang="en-US" dirty="0" err="1"/>
              <a:t>une</a:t>
            </a:r>
            <a:r>
              <a:rPr lang="en-US" altLang="en-US" dirty="0"/>
              <a:t> </a:t>
            </a:r>
            <a:r>
              <a:rPr lang="en-US" altLang="en-US" dirty="0" err="1"/>
              <a:t>moyenne</a:t>
            </a:r>
            <a:r>
              <a:rPr lang="en-US" altLang="en-US" dirty="0"/>
              <a:t> </a:t>
            </a:r>
            <a:r>
              <a:rPr lang="en-US" altLang="en-US" dirty="0" err="1"/>
              <a:t>d'environ</a:t>
            </a:r>
            <a:r>
              <a:rPr lang="en-US" altLang="en-US" dirty="0"/>
              <a:t> 250 </a:t>
            </a:r>
            <a:r>
              <a:rPr lang="en-US" altLang="en-US" dirty="0" err="1"/>
              <a:t>signaux</a:t>
            </a:r>
            <a:r>
              <a:rPr lang="en-US" altLang="en-US" dirty="0"/>
              <a:t> par </a:t>
            </a:r>
            <a:r>
              <a:rPr lang="en-US" altLang="en-US" dirty="0" err="1"/>
              <a:t>mois</a:t>
            </a:r>
            <a:r>
              <a:rPr lang="en-US" altLang="en-US" dirty="0"/>
              <a:t>.</a:t>
            </a:r>
            <a:endParaRPr lang="en-CA" altLang="en-US" dirty="0"/>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300519BC-3D2E-881A-D34A-834CE43FC9B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837671D-D659-4CC8-A3D1-A43DF5976701}" type="slidenum">
              <a:rPr lang="en-CA" altLang="en-US"/>
              <a:t>15</a:t>
            </a:fld>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40732905-B5D3-BFCC-DB75-2494F18BD4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3D158CCA-7E5B-28EB-9E0E-0DF5DD562E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La figure 12 montre le pourcentage de faux signaux positifs et négatifs dans le système. Les faux positifs sont des signaux automatiques qui obtiennent une note moyenne de 1 (non pertinent), tandis que les faux négatifs sont des PII qui n'ont pas été identifiés par l'algorithme, mais par les analystes, et qui obtiennent une note moyenne supérieure à 1. D'avril 2022 à mars 2023, 5,6 % des signaux reçus pour évaluation par la communauté ont été classés comme faux positifs, tandis que 26,2 % ont été classés comme faux négatifs. Le pourcentage de faux négatifs est resté stable au cours des dernières années. Toutefois, cette année, le pourcentage de faux positifs a considérablement diminué en raison de la suppression/perte de plusieurs sources d'information qui doivent désormais être filtrées et saisies manuellement. </a:t>
            </a:r>
          </a:p>
          <a:p>
            <a:endParaRPr lang="en-US" altLang="en-US"/>
          </a:p>
          <a:p>
            <a:r>
              <a:rPr lang="en-US" altLang="en-US"/>
              <a:t>La figure 13 montre la répartition de l'évaluation des signaux, la majorité d'entre eux étant jugés assez pertinents (77 %), 12 % étant jugés pertinents, 11 % étant jugés non pertinents. </a:t>
            </a:r>
            <a:endParaRPr lang="en-CA" altLang="en-US"/>
          </a:p>
        </p:txBody>
      </p:sp>
      <p:sp>
        <p:nvSpPr>
          <p:cNvPr id="4" name="Slide Number Placeholder 3">
            <a:extLst>
              <a:ext uri="{FF2B5EF4-FFF2-40B4-BE49-F238E27FC236}">
                <a16:creationId xmlns:a16="http://schemas.microsoft.com/office/drawing/2014/main" id="{9CFE3BDA-C9B7-065B-A41E-C6AC35776A8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716B06-0565-4D66-BE43-57BE75DAA203}" type="slidenum">
              <a:rPr lang="en-CA" altLang="en-US"/>
              <a:t>16</a:t>
            </a:fld>
            <a:endParaRPr lang="en-CA"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45D96C1D-A47B-4412-93B2-3C07F8B811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E80C252F-6C3D-1751-070D-152A5AD45A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b="1"/>
              <a:t>Figure 14 : </a:t>
            </a:r>
            <a:r>
              <a:rPr lang="en-US" altLang="en-US"/>
              <a:t>présente la densité des signaux KIWI à travers le monde</a:t>
            </a:r>
          </a:p>
          <a:p>
            <a:r>
              <a:rPr lang="en-US" altLang="en-US"/>
              <a:t> </a:t>
            </a:r>
            <a:endParaRPr lang="en-CA" altLang="en-US"/>
          </a:p>
          <a:p>
            <a:r>
              <a:rPr lang="en-US" altLang="en-US"/>
              <a:t>Tout au long de l'année fiscale, le KIWI a reçu des AIS de 168 pays différents. La fréquence la plus élevée de signaux (classés &gt;1) a été observée aux États-Unis (1327), suivis par le Canada (381), la Chine (176), le Royaume-Uni (149), l'Inde (138), les Philippines (109) et l'Allemagne (101). </a:t>
            </a:r>
          </a:p>
          <a:p>
            <a:endParaRPr lang="en-US" altLang="en-US"/>
          </a:p>
          <a:p>
            <a:r>
              <a:rPr lang="en-US" altLang="en-US"/>
              <a:t>Le nombre de signaux en provenance du Canada a presque doublé cette année en raison de l'apparition de foyers d'IAHP chez les volailles domestiques et les oiseaux sauvages dans tout le pays. </a:t>
            </a:r>
          </a:p>
          <a:p>
            <a:endParaRPr lang="en-US" altLang="en-US"/>
          </a:p>
          <a:p>
            <a:r>
              <a:rPr lang="en-US" altLang="en-US"/>
              <a:t>Là encore, la forte prévalence des signaux américains est principalement due aux sources d'information que nous utilisons, car la majorité d'entre elles sont basées aux États-Unis et signalent plus fréquemment les événements qui s'y déroulent. </a:t>
            </a:r>
            <a:endParaRPr lang="en-CA" altLang="en-US"/>
          </a:p>
        </p:txBody>
      </p:sp>
      <p:sp>
        <p:nvSpPr>
          <p:cNvPr id="4" name="Slide Number Placeholder 3">
            <a:extLst>
              <a:ext uri="{FF2B5EF4-FFF2-40B4-BE49-F238E27FC236}">
                <a16:creationId xmlns:a16="http://schemas.microsoft.com/office/drawing/2014/main" id="{FBFC1111-0670-C954-D285-BA8732F9A192}"/>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C52145-F6BF-4B8E-B43F-C9025DC7E266}" type="slidenum">
              <a:rPr lang="en-CA" altLang="en-US"/>
              <a:t>17</a:t>
            </a:fld>
            <a:endParaRPr lang="en-CA"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3AEF636-D75F-5471-B064-17200A2AAC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951791EA-B879-C4DA-40A3-CADD4F625F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dirty="0" err="1"/>
              <a:t>Pathologie</a:t>
            </a:r>
            <a:r>
              <a:rPr lang="en-US" altLang="en-US" sz="1000" dirty="0"/>
              <a:t> la plus </a:t>
            </a:r>
            <a:r>
              <a:rPr lang="en-US" altLang="en-US" sz="1000" dirty="0" err="1"/>
              <a:t>fréquente</a:t>
            </a:r>
            <a:r>
              <a:rPr lang="en-US" altLang="en-US" sz="1000" dirty="0"/>
              <a:t> - Le tableau de droite </a:t>
            </a:r>
            <a:r>
              <a:rPr lang="en-US" altLang="en-US" sz="1000" dirty="0" err="1"/>
              <a:t>présente</a:t>
            </a:r>
            <a:r>
              <a:rPr lang="en-US" altLang="en-US" sz="1000" dirty="0"/>
              <a:t> les </a:t>
            </a:r>
            <a:r>
              <a:rPr lang="en-US" altLang="en-US" sz="1000" dirty="0" err="1"/>
              <a:t>comptes</a:t>
            </a:r>
            <a:r>
              <a:rPr lang="en-US" altLang="en-US" sz="1000" dirty="0"/>
              <a:t> de </a:t>
            </a:r>
            <a:r>
              <a:rPr lang="en-US" altLang="en-US" sz="1000" dirty="0" err="1"/>
              <a:t>fréquence</a:t>
            </a:r>
            <a:r>
              <a:rPr lang="en-US" altLang="en-US" sz="1000" dirty="0"/>
              <a:t> AIS des dix pathologies KIWI les plus </a:t>
            </a:r>
            <a:r>
              <a:rPr lang="en-US" altLang="en-US" sz="1000" dirty="0" err="1"/>
              <a:t>fréquentes</a:t>
            </a:r>
            <a:r>
              <a:rPr lang="en-US" altLang="en-US" sz="1000" dirty="0"/>
              <a:t> de </a:t>
            </a:r>
            <a:r>
              <a:rPr lang="en-US" altLang="en-US" sz="1000" dirty="0" err="1"/>
              <a:t>l'année</a:t>
            </a:r>
            <a:r>
              <a:rPr lang="en-US" altLang="en-US" sz="1000" dirty="0"/>
              <a:t>. Nous </a:t>
            </a:r>
            <a:r>
              <a:rPr lang="en-US" altLang="en-US" sz="1000" dirty="0" err="1"/>
              <a:t>avons</a:t>
            </a:r>
            <a:r>
              <a:rPr lang="en-US" altLang="en-US" sz="1000" dirty="0"/>
              <a:t> </a:t>
            </a:r>
            <a:r>
              <a:rPr lang="en-US" altLang="en-US" sz="1000" dirty="0" err="1"/>
              <a:t>donc</a:t>
            </a:r>
            <a:r>
              <a:rPr lang="en-US" altLang="en-US" sz="1000" dirty="0"/>
              <a:t> </a:t>
            </a:r>
            <a:r>
              <a:rPr lang="en-US" altLang="en-US" sz="1000" dirty="0" err="1"/>
              <a:t>en</a:t>
            </a:r>
            <a:r>
              <a:rPr lang="en-US" altLang="en-US" sz="1000" dirty="0"/>
              <a:t> premier lieu </a:t>
            </a:r>
            <a:r>
              <a:rPr lang="en-US" altLang="en-US" sz="1000" dirty="0" err="1"/>
              <a:t>l'IAHP</a:t>
            </a:r>
            <a:r>
              <a:rPr lang="en-US" altLang="en-US" sz="1000" dirty="0"/>
              <a:t> avec 1391 </a:t>
            </a:r>
            <a:r>
              <a:rPr lang="en-US" altLang="en-US" sz="1000" dirty="0" err="1"/>
              <a:t>signaux</a:t>
            </a:r>
            <a:r>
              <a:rPr lang="en-US" altLang="en-US" sz="1000" dirty="0"/>
              <a:t>, </a:t>
            </a:r>
            <a:r>
              <a:rPr lang="en-US" altLang="en-US" sz="1000" dirty="0" err="1"/>
              <a:t>suivie</a:t>
            </a:r>
            <a:r>
              <a:rPr lang="en-US" altLang="en-US" sz="1000" dirty="0"/>
              <a:t> du </a:t>
            </a:r>
            <a:r>
              <a:rPr lang="en-US" altLang="en-US" sz="1000" dirty="0" err="1"/>
              <a:t>Mpox</a:t>
            </a:r>
            <a:r>
              <a:rPr lang="en-US" altLang="en-US" sz="1000" dirty="0"/>
              <a:t> avec 661, </a:t>
            </a:r>
            <a:r>
              <a:rPr lang="en-US" altLang="en-US" sz="1000" dirty="0" err="1"/>
              <a:t>puis</a:t>
            </a:r>
            <a:r>
              <a:rPr lang="en-US" altLang="en-US" sz="1000" dirty="0"/>
              <a:t> de la PPA, de la grippe, de la dengue, du coronavirus, de la </a:t>
            </a:r>
            <a:r>
              <a:rPr lang="en-US" altLang="en-US" sz="1000" dirty="0" err="1"/>
              <a:t>fièvre</a:t>
            </a:r>
            <a:r>
              <a:rPr lang="en-US" altLang="en-US" sz="1000" dirty="0"/>
              <a:t> </a:t>
            </a:r>
            <a:r>
              <a:rPr lang="en-US" altLang="en-US" sz="1000" dirty="0" err="1"/>
              <a:t>aphteuse</a:t>
            </a:r>
            <a:r>
              <a:rPr lang="en-US" altLang="en-US" sz="1000" dirty="0"/>
              <a:t>, du virus du Nil occidental, de la rage et de la </a:t>
            </a:r>
            <a:r>
              <a:rPr lang="en-US" altLang="en-US" sz="1000" dirty="0" err="1"/>
              <a:t>maladie</a:t>
            </a:r>
            <a:r>
              <a:rPr lang="en-US" altLang="en-US" sz="1000" dirty="0"/>
              <a:t> du </a:t>
            </a:r>
            <a:r>
              <a:rPr lang="en-US" altLang="en-US" sz="1000" dirty="0" err="1"/>
              <a:t>charbon</a:t>
            </a:r>
            <a:r>
              <a:rPr lang="en-US" altLang="en-US" sz="1000" dirty="0"/>
              <a:t> (anthrax),</a:t>
            </a:r>
          </a:p>
          <a:p>
            <a:endParaRPr lang="en-US" altLang="en-US" sz="1000" dirty="0"/>
          </a:p>
          <a:p>
            <a:r>
              <a:rPr lang="en-US" altLang="en-US" sz="1000" dirty="0"/>
              <a:t>Je </a:t>
            </a:r>
            <a:r>
              <a:rPr lang="en-US" altLang="en-US" sz="1000" dirty="0" err="1"/>
              <a:t>tiens</a:t>
            </a:r>
            <a:r>
              <a:rPr lang="en-US" altLang="en-US" sz="1000" dirty="0"/>
              <a:t> à </a:t>
            </a:r>
            <a:r>
              <a:rPr lang="en-US" altLang="en-US" sz="1000" dirty="0" err="1"/>
              <a:t>préciser</a:t>
            </a:r>
            <a:r>
              <a:rPr lang="en-US" altLang="en-US" sz="1000" dirty="0"/>
              <a:t> que </a:t>
            </a:r>
            <a:r>
              <a:rPr lang="en-US" altLang="en-US" sz="1000" dirty="0" err="1"/>
              <a:t>l’influenza</a:t>
            </a:r>
            <a:r>
              <a:rPr lang="en-US" altLang="en-US" sz="1000" dirty="0"/>
              <a:t> </a:t>
            </a:r>
            <a:r>
              <a:rPr lang="en-US" altLang="en-US" sz="1000" dirty="0" err="1"/>
              <a:t>aviaire</a:t>
            </a:r>
            <a:r>
              <a:rPr lang="en-US" altLang="en-US" sz="1000" dirty="0"/>
              <a:t> </a:t>
            </a:r>
            <a:r>
              <a:rPr lang="en-US" altLang="en-US" sz="1000" dirty="0" err="1"/>
              <a:t>hautement</a:t>
            </a:r>
            <a:r>
              <a:rPr lang="en-US" altLang="en-US" sz="1000" dirty="0"/>
              <a:t> </a:t>
            </a:r>
            <a:r>
              <a:rPr lang="en-US" altLang="en-US" sz="1000" dirty="0" err="1"/>
              <a:t>pathogène</a:t>
            </a:r>
            <a:r>
              <a:rPr lang="en-US" altLang="en-US" sz="1000" dirty="0"/>
              <a:t> </a:t>
            </a:r>
            <a:r>
              <a:rPr lang="en-US" altLang="en-US" sz="1000" dirty="0" err="1"/>
              <a:t>est</a:t>
            </a:r>
            <a:r>
              <a:rPr lang="en-US" altLang="en-US" sz="1000" dirty="0"/>
              <a:t> </a:t>
            </a:r>
            <a:r>
              <a:rPr lang="en-US" altLang="en-US" sz="1000" dirty="0" err="1"/>
              <a:t>une</a:t>
            </a:r>
            <a:r>
              <a:rPr lang="en-US" altLang="en-US" sz="1000" dirty="0"/>
              <a:t> </a:t>
            </a:r>
            <a:r>
              <a:rPr lang="en-US" altLang="en-US" sz="1000" dirty="0" err="1"/>
              <a:t>catégorie</a:t>
            </a:r>
            <a:r>
              <a:rPr lang="en-US" altLang="en-US" sz="1000" dirty="0"/>
              <a:t> propre à </a:t>
            </a:r>
            <a:r>
              <a:rPr lang="en-US" altLang="en-US" sz="1000" dirty="0" err="1"/>
              <a:t>l’influenza</a:t>
            </a:r>
            <a:r>
              <a:rPr lang="en-US" altLang="en-US" sz="1000" dirty="0"/>
              <a:t> </a:t>
            </a:r>
            <a:r>
              <a:rPr lang="en-US" altLang="en-US" sz="1000" dirty="0" err="1"/>
              <a:t>aviaire</a:t>
            </a:r>
            <a:r>
              <a:rPr lang="en-US" altLang="en-US" sz="1000" dirty="0"/>
              <a:t> </a:t>
            </a:r>
            <a:r>
              <a:rPr lang="en-US" altLang="en-US" sz="1000" dirty="0" err="1"/>
              <a:t>hautement</a:t>
            </a:r>
            <a:r>
              <a:rPr lang="en-US" altLang="en-US" sz="1000" dirty="0"/>
              <a:t> </a:t>
            </a:r>
            <a:r>
              <a:rPr lang="en-US" altLang="en-US" sz="1000" dirty="0" err="1"/>
              <a:t>pathogène</a:t>
            </a:r>
            <a:r>
              <a:rPr lang="en-US" altLang="en-US" sz="1000" dirty="0"/>
              <a:t>, </a:t>
            </a:r>
            <a:r>
              <a:rPr lang="en-US" altLang="en-US" sz="1000" dirty="0" err="1"/>
              <a:t>alors</a:t>
            </a:r>
            <a:r>
              <a:rPr lang="en-US" altLang="en-US" sz="1000" dirty="0"/>
              <a:t> que la grippe </a:t>
            </a:r>
            <a:r>
              <a:rPr lang="en-US" altLang="en-US" sz="1000" dirty="0" err="1"/>
              <a:t>elle-même</a:t>
            </a:r>
            <a:r>
              <a:rPr lang="en-US" altLang="en-US" sz="1000" dirty="0"/>
              <a:t> </a:t>
            </a:r>
            <a:r>
              <a:rPr lang="en-US" altLang="en-US" sz="1000" dirty="0" err="1"/>
              <a:t>contient</a:t>
            </a:r>
            <a:r>
              <a:rPr lang="en-US" altLang="en-US" sz="1000" dirty="0"/>
              <a:t> un </a:t>
            </a:r>
            <a:r>
              <a:rPr lang="en-US" altLang="en-US" sz="1000" dirty="0" err="1"/>
              <a:t>nombre</a:t>
            </a:r>
            <a:r>
              <a:rPr lang="en-US" altLang="en-US" sz="1000" dirty="0"/>
              <a:t> plus large de </a:t>
            </a:r>
            <a:r>
              <a:rPr lang="en-US" altLang="en-US" sz="1000" dirty="0" err="1"/>
              <a:t>termes</a:t>
            </a:r>
            <a:r>
              <a:rPr lang="en-US" altLang="en-US" sz="1000" dirty="0"/>
              <a:t> </a:t>
            </a:r>
            <a:r>
              <a:rPr lang="en-US" altLang="en-US" sz="1000" dirty="0" err="1"/>
              <a:t>tels</a:t>
            </a:r>
            <a:r>
              <a:rPr lang="en-US" altLang="en-US" sz="1000" dirty="0"/>
              <a:t> que la grippe </a:t>
            </a:r>
            <a:r>
              <a:rPr lang="en-US" altLang="en-US" sz="1000" dirty="0" err="1"/>
              <a:t>humaine</a:t>
            </a:r>
            <a:r>
              <a:rPr lang="en-US" altLang="en-US" sz="1000" dirty="0"/>
              <a:t>, la grippe canine, la grippe </a:t>
            </a:r>
            <a:r>
              <a:rPr lang="en-US" altLang="en-US" sz="1000" dirty="0" err="1"/>
              <a:t>équine</a:t>
            </a:r>
            <a:r>
              <a:rPr lang="en-US" altLang="en-US" sz="1000" dirty="0"/>
              <a:t> et </a:t>
            </a:r>
            <a:r>
              <a:rPr lang="en-US" altLang="en-US" sz="1000" dirty="0" err="1"/>
              <a:t>l’influenza</a:t>
            </a:r>
            <a:r>
              <a:rPr lang="en-US" altLang="en-US" sz="1000" dirty="0"/>
              <a:t> </a:t>
            </a:r>
            <a:r>
              <a:rPr lang="en-US" altLang="en-US" sz="1000" dirty="0" err="1"/>
              <a:t>aviaire</a:t>
            </a:r>
            <a:r>
              <a:rPr lang="en-US" altLang="en-US" sz="1000" dirty="0"/>
              <a:t> </a:t>
            </a:r>
            <a:r>
              <a:rPr lang="en-US" altLang="en-US" sz="1000" dirty="0" err="1"/>
              <a:t>faiblement</a:t>
            </a:r>
            <a:r>
              <a:rPr lang="en-US" altLang="en-US" sz="1000" dirty="0"/>
              <a:t> </a:t>
            </a:r>
            <a:r>
              <a:rPr lang="en-US" altLang="en-US" sz="1000" dirty="0" err="1"/>
              <a:t>pathogène</a:t>
            </a:r>
            <a:r>
              <a:rPr lang="en-US" altLang="en-US" sz="1000" dirty="0"/>
              <a:t>.</a:t>
            </a:r>
          </a:p>
          <a:p>
            <a:endParaRPr lang="en-US" altLang="en-US" b="1" dirty="0"/>
          </a:p>
          <a:p>
            <a:r>
              <a:rPr lang="en-US" altLang="en-US" b="1" dirty="0"/>
              <a:t>La figure 15, à droite, </a:t>
            </a:r>
            <a:r>
              <a:rPr lang="en-US" altLang="en-US" dirty="0" err="1"/>
              <a:t>présente</a:t>
            </a:r>
            <a:r>
              <a:rPr lang="en-US" altLang="en-US" dirty="0"/>
              <a:t> les </a:t>
            </a:r>
            <a:r>
              <a:rPr lang="en-US" altLang="en-US" dirty="0" err="1"/>
              <a:t>problèmes</a:t>
            </a:r>
            <a:r>
              <a:rPr lang="en-US" altLang="en-US" dirty="0"/>
              <a:t> de </a:t>
            </a:r>
            <a:r>
              <a:rPr lang="en-US" altLang="en-US" dirty="0" err="1"/>
              <a:t>santé</a:t>
            </a:r>
            <a:r>
              <a:rPr lang="en-US" altLang="en-US" dirty="0"/>
              <a:t> les plus </a:t>
            </a:r>
            <a:r>
              <a:rPr lang="en-US" altLang="en-US" dirty="0" err="1"/>
              <a:t>fréquents</a:t>
            </a:r>
            <a:r>
              <a:rPr lang="en-US" altLang="en-US" dirty="0"/>
              <a:t> par </a:t>
            </a:r>
            <a:r>
              <a:rPr lang="en-US" altLang="en-US" dirty="0" err="1"/>
              <a:t>mois</a:t>
            </a:r>
            <a:r>
              <a:rPr lang="en-US" altLang="en-US" dirty="0"/>
              <a:t>, </a:t>
            </a:r>
            <a:r>
              <a:rPr lang="en-US" altLang="en-US" dirty="0" err="1"/>
              <a:t>afin</a:t>
            </a:r>
            <a:r>
              <a:rPr lang="en-US" altLang="en-US" dirty="0"/>
              <a:t> de </a:t>
            </a:r>
            <a:r>
              <a:rPr lang="en-US" altLang="en-US" dirty="0" err="1"/>
              <a:t>montrer</a:t>
            </a:r>
            <a:r>
              <a:rPr lang="en-US" altLang="en-US" dirty="0"/>
              <a:t> les </a:t>
            </a:r>
            <a:r>
              <a:rPr lang="en-US" altLang="en-US" dirty="0" err="1"/>
              <a:t>périodes</a:t>
            </a:r>
            <a:r>
              <a:rPr lang="en-US" altLang="en-US" dirty="0"/>
              <a:t> </a:t>
            </a:r>
            <a:r>
              <a:rPr lang="en-US" altLang="en-US" dirty="0" err="1"/>
              <a:t>spécifiques</a:t>
            </a:r>
            <a:r>
              <a:rPr lang="en-US" altLang="en-US" dirty="0"/>
              <a:t> au </a:t>
            </a:r>
            <a:r>
              <a:rPr lang="en-US" altLang="en-US" dirty="0" err="1"/>
              <a:t>cours</a:t>
            </a:r>
            <a:r>
              <a:rPr lang="en-US" altLang="en-US" dirty="0"/>
              <a:t> </a:t>
            </a:r>
            <a:r>
              <a:rPr lang="en-US" altLang="en-US" dirty="0" err="1"/>
              <a:t>desquelles</a:t>
            </a:r>
            <a:r>
              <a:rPr lang="en-US" altLang="en-US" dirty="0"/>
              <a:t> </a:t>
            </a:r>
            <a:r>
              <a:rPr lang="en-US" altLang="en-US" dirty="0" err="1"/>
              <a:t>ces</a:t>
            </a:r>
            <a:r>
              <a:rPr lang="en-US" altLang="en-US" dirty="0"/>
              <a:t> </a:t>
            </a:r>
            <a:r>
              <a:rPr lang="en-US" altLang="en-US" dirty="0" err="1"/>
              <a:t>problèmes</a:t>
            </a:r>
            <a:r>
              <a:rPr lang="en-US" altLang="en-US" dirty="0"/>
              <a:t> </a:t>
            </a:r>
            <a:r>
              <a:rPr lang="en-US" altLang="en-US" dirty="0" err="1"/>
              <a:t>sont</a:t>
            </a:r>
            <a:r>
              <a:rPr lang="en-US" altLang="en-US" dirty="0"/>
              <a:t> </a:t>
            </a:r>
            <a:r>
              <a:rPr lang="en-US" altLang="en-US" dirty="0" err="1"/>
              <a:t>apparus</a:t>
            </a:r>
            <a:r>
              <a:rPr lang="en-US" altLang="en-US" dirty="0"/>
              <a:t>.</a:t>
            </a:r>
          </a:p>
          <a:p>
            <a:r>
              <a:rPr lang="en-US" altLang="en-US" dirty="0"/>
              <a:t>On </a:t>
            </a:r>
            <a:r>
              <a:rPr lang="en-US" altLang="en-US" dirty="0" err="1"/>
              <a:t>peut</a:t>
            </a:r>
            <a:r>
              <a:rPr lang="en-US" altLang="en-US" dirty="0"/>
              <a:t> </a:t>
            </a:r>
            <a:r>
              <a:rPr lang="en-US" altLang="en-US" dirty="0" err="1"/>
              <a:t>voir</a:t>
            </a:r>
            <a:r>
              <a:rPr lang="en-US" altLang="en-US" dirty="0"/>
              <a:t> le pic et </a:t>
            </a:r>
            <a:r>
              <a:rPr lang="en-US" altLang="en-US" dirty="0" err="1"/>
              <a:t>l'épidémie</a:t>
            </a:r>
            <a:r>
              <a:rPr lang="en-US" altLang="en-US" dirty="0"/>
              <a:t> de </a:t>
            </a:r>
            <a:r>
              <a:rPr lang="en-US" altLang="en-US" dirty="0" err="1"/>
              <a:t>Mpox</a:t>
            </a:r>
            <a:r>
              <a:rPr lang="en-US" altLang="en-US" dirty="0"/>
              <a:t> de </a:t>
            </a:r>
            <a:r>
              <a:rPr lang="en-US" altLang="en-US" dirty="0" err="1"/>
              <a:t>mai</a:t>
            </a:r>
            <a:r>
              <a:rPr lang="en-US" altLang="en-US" dirty="0"/>
              <a:t> à </a:t>
            </a:r>
            <a:r>
              <a:rPr lang="en-US" altLang="en-US" dirty="0" err="1"/>
              <a:t>septembre</a:t>
            </a:r>
            <a:r>
              <a:rPr lang="en-US" altLang="en-US" dirty="0"/>
              <a:t> environ, </a:t>
            </a:r>
            <a:r>
              <a:rPr lang="en-US" altLang="en-US" dirty="0" err="1"/>
              <a:t>puis</a:t>
            </a:r>
            <a:r>
              <a:rPr lang="en-US" altLang="en-US" dirty="0"/>
              <a:t> </a:t>
            </a:r>
            <a:r>
              <a:rPr lang="en-US" altLang="en-US" dirty="0" err="1"/>
              <a:t>l'augmentation</a:t>
            </a:r>
            <a:r>
              <a:rPr lang="en-US" altLang="en-US" dirty="0"/>
              <a:t> de </a:t>
            </a:r>
            <a:r>
              <a:rPr lang="en-US" altLang="en-US" dirty="0" err="1"/>
              <a:t>l'IAHP</a:t>
            </a:r>
            <a:r>
              <a:rPr lang="en-US" altLang="en-US" dirty="0"/>
              <a:t> au </a:t>
            </a:r>
            <a:r>
              <a:rPr lang="en-US" altLang="en-US" dirty="0" err="1"/>
              <a:t>cours</a:t>
            </a:r>
            <a:r>
              <a:rPr lang="en-US" altLang="en-US" dirty="0"/>
              <a:t> de </a:t>
            </a:r>
            <a:r>
              <a:rPr lang="en-US" altLang="en-US" dirty="0" err="1"/>
              <a:t>l'année</a:t>
            </a:r>
            <a:r>
              <a:rPr lang="en-US" altLang="en-US" dirty="0"/>
              <a:t> à </a:t>
            </a:r>
            <a:r>
              <a:rPr lang="en-US" altLang="en-US" dirty="0" err="1"/>
              <a:t>partir</a:t>
            </a:r>
            <a:r>
              <a:rPr lang="en-US" altLang="en-US" dirty="0"/>
              <a:t> de </a:t>
            </a:r>
            <a:r>
              <a:rPr lang="en-US" altLang="en-US" dirty="0" err="1"/>
              <a:t>septembre</a:t>
            </a:r>
            <a:r>
              <a:rPr lang="en-US" altLang="en-US" dirty="0"/>
              <a:t>, un </a:t>
            </a:r>
            <a:r>
              <a:rPr lang="en-US" altLang="en-US" dirty="0" err="1"/>
              <a:t>léger</a:t>
            </a:r>
            <a:r>
              <a:rPr lang="en-US" altLang="en-US" dirty="0"/>
              <a:t> </a:t>
            </a:r>
            <a:r>
              <a:rPr lang="en-US" altLang="en-US" dirty="0" err="1"/>
              <a:t>déclin</a:t>
            </a:r>
            <a:r>
              <a:rPr lang="en-US" altLang="en-US" dirty="0"/>
              <a:t> </a:t>
            </a:r>
            <a:r>
              <a:rPr lang="en-US" altLang="en-US" dirty="0" err="1"/>
              <a:t>en</a:t>
            </a:r>
            <a:r>
              <a:rPr lang="en-US" altLang="en-US" dirty="0"/>
              <a:t> </a:t>
            </a:r>
            <a:r>
              <a:rPr lang="en-US" altLang="en-US" dirty="0" err="1"/>
              <a:t>janvier</a:t>
            </a:r>
            <a:r>
              <a:rPr lang="en-US" altLang="en-US" dirty="0"/>
              <a:t>, </a:t>
            </a:r>
            <a:r>
              <a:rPr lang="en-US" altLang="en-US" dirty="0" err="1"/>
              <a:t>puis</a:t>
            </a:r>
            <a:r>
              <a:rPr lang="en-US" altLang="en-US" dirty="0"/>
              <a:t> </a:t>
            </a:r>
            <a:r>
              <a:rPr lang="en-US" altLang="en-US" dirty="0" err="1"/>
              <a:t>une</a:t>
            </a:r>
            <a:r>
              <a:rPr lang="en-US" altLang="en-US" dirty="0"/>
              <a:t> nouvelle augmentation. Les rapports sur la </a:t>
            </a:r>
            <a:r>
              <a:rPr lang="en-US" altLang="en-US" dirty="0" err="1"/>
              <a:t>peste</a:t>
            </a:r>
            <a:r>
              <a:rPr lang="en-US" altLang="en-US" dirty="0"/>
              <a:t> porcine </a:t>
            </a:r>
            <a:r>
              <a:rPr lang="en-US" altLang="en-US" dirty="0" err="1"/>
              <a:t>africaine</a:t>
            </a:r>
            <a:r>
              <a:rPr lang="en-US" altLang="en-US" dirty="0"/>
              <a:t> </a:t>
            </a:r>
            <a:r>
              <a:rPr lang="en-US" altLang="en-US" dirty="0" err="1"/>
              <a:t>sont</a:t>
            </a:r>
            <a:r>
              <a:rPr lang="en-US" altLang="en-US" dirty="0"/>
              <a:t> </a:t>
            </a:r>
            <a:r>
              <a:rPr lang="en-US" altLang="en-US" dirty="0" err="1"/>
              <a:t>restés</a:t>
            </a:r>
            <a:r>
              <a:rPr lang="en-US" altLang="en-US" dirty="0"/>
              <a:t> </a:t>
            </a:r>
            <a:r>
              <a:rPr lang="en-US" altLang="en-US" dirty="0" err="1"/>
              <a:t>relativement</a:t>
            </a:r>
            <a:r>
              <a:rPr lang="en-US" altLang="en-US" dirty="0"/>
              <a:t> stables </a:t>
            </a:r>
            <a:r>
              <a:rPr lang="en-US" altLang="en-US" dirty="0" err="1"/>
              <a:t>si</a:t>
            </a:r>
            <a:r>
              <a:rPr lang="en-US" altLang="en-US" dirty="0"/>
              <a:t> </a:t>
            </a:r>
            <a:r>
              <a:rPr lang="en-US" altLang="en-US" dirty="0" err="1"/>
              <a:t>l'on</a:t>
            </a:r>
            <a:r>
              <a:rPr lang="en-US" altLang="en-US" dirty="0"/>
              <a:t> </a:t>
            </a:r>
            <a:r>
              <a:rPr lang="en-US" altLang="en-US" dirty="0" err="1"/>
              <a:t>regarde</a:t>
            </a:r>
            <a:r>
              <a:rPr lang="en-US" altLang="en-US" dirty="0"/>
              <a:t> la </a:t>
            </a:r>
            <a:r>
              <a:rPr lang="en-US" altLang="en-US" dirty="0" err="1"/>
              <a:t>ligne</a:t>
            </a:r>
            <a:r>
              <a:rPr lang="en-US" altLang="en-US" dirty="0"/>
              <a:t> grise. On </a:t>
            </a:r>
            <a:r>
              <a:rPr lang="en-US" altLang="en-US" dirty="0" err="1"/>
              <a:t>peut</a:t>
            </a:r>
            <a:r>
              <a:rPr lang="en-US" altLang="en-US" dirty="0"/>
              <a:t> </a:t>
            </a:r>
            <a:r>
              <a:rPr lang="en-US" altLang="en-US" dirty="0" err="1"/>
              <a:t>voir</a:t>
            </a:r>
            <a:r>
              <a:rPr lang="en-US" altLang="en-US" dirty="0"/>
              <a:t> la </a:t>
            </a:r>
            <a:r>
              <a:rPr lang="en-US" altLang="en-US" dirty="0" err="1"/>
              <a:t>saisonnalité</a:t>
            </a:r>
            <a:r>
              <a:rPr lang="en-US" altLang="en-US" dirty="0"/>
              <a:t> du VNO avec </a:t>
            </a:r>
            <a:r>
              <a:rPr lang="en-US" altLang="en-US" dirty="0" err="1"/>
              <a:t>une</a:t>
            </a:r>
            <a:r>
              <a:rPr lang="en-US" altLang="en-US" dirty="0"/>
              <a:t> augmentation des </a:t>
            </a:r>
            <a:r>
              <a:rPr lang="en-US" altLang="en-US" dirty="0" err="1"/>
              <a:t>signalements</a:t>
            </a:r>
            <a:r>
              <a:rPr lang="en-US" altLang="en-US" dirty="0"/>
              <a:t> </a:t>
            </a:r>
            <a:r>
              <a:rPr lang="en-US" altLang="en-US" dirty="0" err="1"/>
              <a:t>d'août</a:t>
            </a:r>
            <a:r>
              <a:rPr lang="en-US" altLang="en-US" dirty="0"/>
              <a:t> à </a:t>
            </a:r>
            <a:r>
              <a:rPr lang="en-US" altLang="en-US" dirty="0" err="1"/>
              <a:t>octobre</a:t>
            </a:r>
            <a:r>
              <a:rPr lang="en-US" altLang="en-US" dirty="0"/>
              <a:t>.</a:t>
            </a:r>
          </a:p>
          <a:p>
            <a:endParaRPr lang="en-US" altLang="en-US" dirty="0"/>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079C7E01-6030-D630-A672-2388C36D2A6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8637522-AFE5-4D56-B914-D553918127E9}" type="slidenum">
              <a:rPr lang="en-CA" altLang="en-US"/>
              <a:t>18</a:t>
            </a:fld>
            <a:endParaRPr lang="en-CA"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335EE45D-4086-562D-B7AE-17F3769536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671A72FD-B27D-CA9D-6150-74663C71F2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Voici maintenant quelques événements notables de l'année - le tableau indique l'événement, le mois ou la période où il a été signalé et la note moyenne qu'il a reçue.</a:t>
            </a:r>
          </a:p>
          <a:p>
            <a:endParaRPr lang="en-US" altLang="en-US"/>
          </a:p>
          <a:p>
            <a:r>
              <a:rPr lang="en-US" altLang="en-US"/>
              <a:t> Les événements suivants ont donc reçu les notes de pertinence les plus élevées de la part de la communauté : </a:t>
            </a:r>
            <a:endParaRPr lang="en-CA" altLang="en-US"/>
          </a:p>
          <a:p>
            <a:r>
              <a:rPr lang="en-US" altLang="en-US"/>
              <a:t>cas humains de grippe A (H5 en Équateur et aux États-Unis, H3N8 en Chine et H5N1 au Cambodge), suivis de</a:t>
            </a:r>
            <a:endParaRPr lang="en-CA" altLang="en-US"/>
          </a:p>
          <a:p>
            <a:r>
              <a:rPr lang="en-US" altLang="en-US"/>
              <a:t>l'influenza aviaire hautement pathogène chez les oiseaux et les mammifères au Canada, aux États-Unis et en Amérique du Sud, </a:t>
            </a:r>
          </a:p>
          <a:p>
            <a:endParaRPr lang="en-CA" altLang="en-US"/>
          </a:p>
          <a:p>
            <a:r>
              <a:rPr lang="en-US" altLang="en-US"/>
              <a:t>Ensuite, la propagation de la variole dans le monde entier et les cas associés chez les animaux (chiens), puis les porcs en RDC.</a:t>
            </a:r>
          </a:p>
          <a:p>
            <a:r>
              <a:rPr lang="en-US" altLang="en-US"/>
              <a:t> </a:t>
            </a:r>
            <a:endParaRPr lang="en-CA" altLang="en-US"/>
          </a:p>
        </p:txBody>
      </p:sp>
      <p:sp>
        <p:nvSpPr>
          <p:cNvPr id="4" name="Slide Number Placeholder 3">
            <a:extLst>
              <a:ext uri="{FF2B5EF4-FFF2-40B4-BE49-F238E27FC236}">
                <a16:creationId xmlns:a16="http://schemas.microsoft.com/office/drawing/2014/main" id="{DB885085-362A-B51B-2E8D-55E29600C439}"/>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BF64B71-E0CA-4933-9AD2-F216227E1097}" type="slidenum">
              <a:rPr lang="en-CA" altLang="en-US"/>
              <a:t>19</a:t>
            </a:fld>
            <a:endParaRPr lang="en-CA"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E463B36E-02AA-7EF5-BF07-BC727CA081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6CC36E36-9DFB-1F5A-3BFC-E9BED23618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Et puis parce que tout cela ne tenait pas sur une seule page :</a:t>
            </a:r>
          </a:p>
          <a:p>
            <a:endParaRPr lang="en-CA" altLang="en-US"/>
          </a:p>
          <a:p>
            <a:r>
              <a:rPr lang="en-US" altLang="en-US"/>
              <a:t>Peste porcine africaine chez les porcs domestiques en Italie et en Allemagne, </a:t>
            </a:r>
          </a:p>
          <a:p>
            <a:endParaRPr lang="en-US" altLang="en-US"/>
          </a:p>
          <a:p>
            <a:r>
              <a:rPr lang="en-US" altLang="en-US"/>
              <a:t>et le syndrome du nez blanc au Canada (le champignon en Alberta et le cas en Saskatchewan). </a:t>
            </a:r>
            <a:endParaRPr lang="en-CA" altLang="en-US"/>
          </a:p>
          <a:p>
            <a:endParaRPr lang="en-CA" altLang="en-US"/>
          </a:p>
          <a:p>
            <a:r>
              <a:rPr lang="en-US" altLang="en-US"/>
              <a:t>D'autres événements notables méritent d'être mentionnés mais n'ont pas été inclus dans cette liste : Fièvre aphteuse en Indonésie, propagation de la fièvre aphteuse SAT - 2 au Moyen-Orient et mortalité due à l'influenza équine H3N8 au Colorado Virus de la vallée de Seneca chez les porcs au Royaume-Uni.</a:t>
            </a:r>
            <a:endParaRPr lang="en-CA" altLang="en-US"/>
          </a:p>
        </p:txBody>
      </p:sp>
      <p:sp>
        <p:nvSpPr>
          <p:cNvPr id="4" name="Slide Number Placeholder 3">
            <a:extLst>
              <a:ext uri="{FF2B5EF4-FFF2-40B4-BE49-F238E27FC236}">
                <a16:creationId xmlns:a16="http://schemas.microsoft.com/office/drawing/2014/main" id="{AE35D0C1-4578-D6D3-C023-56F81EA7989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AD4ABBA-765A-43F2-8D52-F23CE9B50136}" type="slidenum">
              <a:rPr lang="en-CA" altLang="en-US"/>
              <a:t>20</a:t>
            </a:fld>
            <a:endParaRPr lang="en-CA"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023AFDD4-7474-FB9A-8990-3A212A2590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74DA2E4D-DDF6-2AD0-4C91-4B1AF1FF18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t>Terminons</a:t>
            </a:r>
            <a:r>
              <a:rPr lang="en-CA" altLang="en-US" dirty="0"/>
              <a:t> </a:t>
            </a:r>
            <a:r>
              <a:rPr lang="en-CA" altLang="en-US" dirty="0" err="1"/>
              <a:t>maintenant</a:t>
            </a:r>
            <a:r>
              <a:rPr lang="en-CA" altLang="en-US" dirty="0"/>
              <a:t> par les </a:t>
            </a:r>
            <a:r>
              <a:rPr lang="en-CA" altLang="en-US" dirty="0" err="1"/>
              <a:t>priorités</a:t>
            </a:r>
            <a:r>
              <a:rPr lang="en-CA" altLang="en-US" dirty="0"/>
              <a:t> pour </a:t>
            </a:r>
            <a:r>
              <a:rPr lang="en-CA" altLang="en-US" dirty="0" err="1"/>
              <a:t>l'exercice</a:t>
            </a:r>
            <a:r>
              <a:rPr lang="en-CA" altLang="en-US" dirty="0"/>
              <a:t> 2023-2024. </a:t>
            </a:r>
          </a:p>
          <a:p>
            <a:endParaRPr lang="en-CA" altLang="en-US" dirty="0"/>
          </a:p>
          <a:p>
            <a:r>
              <a:rPr lang="en-CA" altLang="en-US" dirty="0" err="1"/>
              <a:t>L'enquête</a:t>
            </a:r>
            <a:r>
              <a:rPr lang="en-CA" altLang="en-US" dirty="0"/>
              <a:t> </a:t>
            </a:r>
            <a:r>
              <a:rPr lang="en-CA" altLang="en-US" dirty="0" err="1"/>
              <a:t>annuelle</a:t>
            </a:r>
            <a:r>
              <a:rPr lang="en-CA" altLang="en-US" dirty="0"/>
              <a:t> que nous </a:t>
            </a:r>
            <a:r>
              <a:rPr lang="en-CA" altLang="en-US" dirty="0" err="1"/>
              <a:t>avons</a:t>
            </a:r>
            <a:r>
              <a:rPr lang="en-CA" altLang="en-US" dirty="0"/>
              <a:t> </a:t>
            </a:r>
            <a:r>
              <a:rPr lang="en-CA" altLang="en-US" dirty="0" err="1"/>
              <a:t>envoyée</a:t>
            </a:r>
            <a:r>
              <a:rPr lang="en-CA" altLang="en-US" dirty="0"/>
              <a:t> nous a </a:t>
            </a:r>
            <a:r>
              <a:rPr lang="en-CA" altLang="en-US" dirty="0" err="1"/>
              <a:t>permis</a:t>
            </a:r>
            <a:r>
              <a:rPr lang="en-CA" altLang="en-US" dirty="0"/>
              <a:t> de </a:t>
            </a:r>
            <a:r>
              <a:rPr lang="en-CA" altLang="en-US" dirty="0" err="1"/>
              <a:t>recevoir</a:t>
            </a:r>
            <a:r>
              <a:rPr lang="en-CA" altLang="en-US" dirty="0"/>
              <a:t> un grand </a:t>
            </a:r>
            <a:r>
              <a:rPr lang="en-CA" altLang="en-US" dirty="0" err="1"/>
              <a:t>nombre</a:t>
            </a:r>
            <a:r>
              <a:rPr lang="en-CA" altLang="en-US" dirty="0"/>
              <a:t> de suggestions de </a:t>
            </a:r>
            <a:r>
              <a:rPr lang="en-CA" altLang="en-US" dirty="0" err="1"/>
              <a:t>priorités</a:t>
            </a:r>
            <a:r>
              <a:rPr lang="en-CA" altLang="en-US" dirty="0"/>
              <a:t> que nous </a:t>
            </a:r>
            <a:r>
              <a:rPr lang="en-CA" altLang="en-US" dirty="0" err="1"/>
              <a:t>avons</a:t>
            </a:r>
            <a:r>
              <a:rPr lang="en-CA" altLang="en-US" dirty="0"/>
              <a:t> ensuite </a:t>
            </a:r>
            <a:r>
              <a:rPr lang="en-CA" altLang="en-US" dirty="0" err="1"/>
              <a:t>classées</a:t>
            </a:r>
            <a:r>
              <a:rPr lang="en-CA" altLang="en-US" dirty="0"/>
              <a:t> dans des </a:t>
            </a:r>
            <a:r>
              <a:rPr lang="en-CA" altLang="en-US" dirty="0" err="1"/>
              <a:t>catégories</a:t>
            </a:r>
            <a:r>
              <a:rPr lang="en-CA" altLang="en-US" dirty="0"/>
              <a:t> plus </a:t>
            </a:r>
            <a:r>
              <a:rPr lang="en-CA" altLang="en-US" dirty="0" err="1"/>
              <a:t>faciles</a:t>
            </a:r>
            <a:r>
              <a:rPr lang="en-CA" altLang="en-US" dirty="0"/>
              <a:t> à </a:t>
            </a:r>
            <a:r>
              <a:rPr lang="en-CA" altLang="en-US" dirty="0" err="1"/>
              <a:t>gérer</a:t>
            </a:r>
            <a:r>
              <a:rPr lang="en-CA" altLang="en-US" dirty="0"/>
              <a:t>, </a:t>
            </a:r>
            <a:r>
              <a:rPr lang="en-CA" altLang="en-US" dirty="0" err="1"/>
              <a:t>puis</a:t>
            </a:r>
            <a:r>
              <a:rPr lang="en-CA" altLang="en-US" dirty="0"/>
              <a:t> nous </a:t>
            </a:r>
            <a:r>
              <a:rPr lang="en-CA" altLang="en-US" dirty="0" err="1"/>
              <a:t>avons</a:t>
            </a:r>
            <a:r>
              <a:rPr lang="en-CA" altLang="en-US" dirty="0"/>
              <a:t> </a:t>
            </a:r>
            <a:r>
              <a:rPr lang="en-CA" altLang="en-US" dirty="0" err="1"/>
              <a:t>demandé</a:t>
            </a:r>
            <a:r>
              <a:rPr lang="en-CA" altLang="en-US" dirty="0"/>
              <a:t> aux </a:t>
            </a:r>
            <a:r>
              <a:rPr lang="en-CA" altLang="en-US" dirty="0" err="1"/>
              <a:t>membres</a:t>
            </a:r>
            <a:r>
              <a:rPr lang="en-CA" altLang="en-US" dirty="0"/>
              <a:t> de la </a:t>
            </a:r>
            <a:r>
              <a:rPr lang="en-CA" altLang="en-US" dirty="0" err="1"/>
              <a:t>communauté</a:t>
            </a:r>
            <a:r>
              <a:rPr lang="en-CA" altLang="en-US" dirty="0"/>
              <a:t> de les classer.</a:t>
            </a:r>
          </a:p>
          <a:p>
            <a:endParaRPr lang="en-CA" altLang="en-US" dirty="0"/>
          </a:p>
          <a:p>
            <a:r>
              <a:rPr lang="en-CA" altLang="en-US" dirty="0"/>
              <a:t>Bien que </a:t>
            </a:r>
            <a:r>
              <a:rPr lang="en-CA" altLang="en-US" dirty="0" err="1"/>
              <a:t>toutes</a:t>
            </a:r>
            <a:r>
              <a:rPr lang="en-CA" altLang="en-US" dirty="0"/>
              <a:t> les </a:t>
            </a:r>
            <a:r>
              <a:rPr lang="en-CA" altLang="en-US" dirty="0" err="1"/>
              <a:t>priorités</a:t>
            </a:r>
            <a:r>
              <a:rPr lang="en-CA" altLang="en-US" dirty="0"/>
              <a:t> </a:t>
            </a:r>
            <a:r>
              <a:rPr lang="en-CA" altLang="en-US" dirty="0" err="1"/>
              <a:t>identifiées</a:t>
            </a:r>
            <a:r>
              <a:rPr lang="en-CA" altLang="en-US" dirty="0"/>
              <a:t> par la </a:t>
            </a:r>
            <a:r>
              <a:rPr lang="en-CA" altLang="en-US" dirty="0" err="1"/>
              <a:t>communauté</a:t>
            </a:r>
            <a:r>
              <a:rPr lang="en-CA" altLang="en-US" dirty="0"/>
              <a:t> </a:t>
            </a:r>
            <a:r>
              <a:rPr lang="en-CA" altLang="en-US" dirty="0" err="1"/>
              <a:t>soient</a:t>
            </a:r>
            <a:r>
              <a:rPr lang="en-CA" altLang="en-US" dirty="0"/>
              <a:t> </a:t>
            </a:r>
            <a:r>
              <a:rPr lang="en-CA" altLang="en-US" dirty="0" err="1"/>
              <a:t>importantes</a:t>
            </a:r>
            <a:r>
              <a:rPr lang="en-CA" altLang="en-US" dirty="0"/>
              <a:t>, nous </a:t>
            </a:r>
            <a:r>
              <a:rPr lang="en-CA" altLang="en-US" dirty="0" err="1"/>
              <a:t>nous</a:t>
            </a:r>
            <a:r>
              <a:rPr lang="en-CA" altLang="en-US" dirty="0"/>
              <a:t> </a:t>
            </a:r>
            <a:r>
              <a:rPr lang="en-CA" altLang="en-US" dirty="0" err="1"/>
              <a:t>efforcerons</a:t>
            </a:r>
            <a:r>
              <a:rPr lang="en-CA" altLang="en-US" dirty="0"/>
              <a:t>, </a:t>
            </a:r>
            <a:r>
              <a:rPr lang="en-CA" altLang="en-US" dirty="0" err="1"/>
              <a:t>en</a:t>
            </a:r>
            <a:r>
              <a:rPr lang="en-CA" altLang="en-US" dirty="0"/>
              <a:t> raison de </a:t>
            </a:r>
            <a:r>
              <a:rPr lang="en-CA" altLang="en-US" dirty="0" err="1"/>
              <a:t>nos</a:t>
            </a:r>
            <a:r>
              <a:rPr lang="en-CA" altLang="en-US" dirty="0"/>
              <a:t> </a:t>
            </a:r>
            <a:r>
              <a:rPr lang="en-CA" altLang="en-US" dirty="0" err="1"/>
              <a:t>ressources</a:t>
            </a:r>
            <a:r>
              <a:rPr lang="en-CA" altLang="en-US" dirty="0"/>
              <a:t> </a:t>
            </a:r>
            <a:r>
              <a:rPr lang="en-CA" altLang="en-US" dirty="0" err="1"/>
              <a:t>limitées</a:t>
            </a:r>
            <a:r>
              <a:rPr lang="en-CA" altLang="en-US" dirty="0"/>
              <a:t>, de </a:t>
            </a:r>
            <a:r>
              <a:rPr lang="en-CA" altLang="en-US" dirty="0" err="1"/>
              <a:t>réaliser</a:t>
            </a:r>
            <a:r>
              <a:rPr lang="en-CA" altLang="en-US" dirty="0"/>
              <a:t> </a:t>
            </a:r>
            <a:r>
              <a:rPr lang="en-CA" altLang="en-US" dirty="0" err="1"/>
              <a:t>celles</a:t>
            </a:r>
            <a:r>
              <a:rPr lang="en-CA" altLang="en-US" dirty="0"/>
              <a:t> qui </a:t>
            </a:r>
            <a:r>
              <a:rPr lang="en-CA" altLang="en-US" dirty="0" err="1"/>
              <a:t>sont</a:t>
            </a:r>
            <a:r>
              <a:rPr lang="en-CA" altLang="en-US" dirty="0"/>
              <a:t> les </a:t>
            </a:r>
            <a:r>
              <a:rPr lang="en-CA" altLang="en-US" dirty="0" err="1"/>
              <a:t>mieux</a:t>
            </a:r>
            <a:r>
              <a:rPr lang="en-CA" altLang="en-US" dirty="0"/>
              <a:t> </a:t>
            </a:r>
            <a:r>
              <a:rPr lang="en-CA" altLang="en-US" dirty="0" err="1"/>
              <a:t>notées</a:t>
            </a:r>
            <a:r>
              <a:rPr lang="en-CA" altLang="en-US" dirty="0"/>
              <a:t> et dans la </a:t>
            </a:r>
            <a:r>
              <a:rPr lang="en-CA" altLang="en-US" dirty="0" err="1"/>
              <a:t>limite</a:t>
            </a:r>
            <a:r>
              <a:rPr lang="en-CA" altLang="en-US" dirty="0"/>
              <a:t> de </a:t>
            </a:r>
            <a:r>
              <a:rPr lang="en-CA" altLang="en-US" dirty="0" err="1"/>
              <a:t>nos</a:t>
            </a:r>
            <a:r>
              <a:rPr lang="en-CA" altLang="en-US" dirty="0"/>
              <a:t> </a:t>
            </a:r>
            <a:r>
              <a:rPr lang="en-CA" altLang="en-US" dirty="0" err="1"/>
              <a:t>moyens</a:t>
            </a:r>
            <a:r>
              <a:rPr lang="en-CA" altLang="en-US" dirty="0"/>
              <a:t>. </a:t>
            </a:r>
            <a:endParaRPr lang="en-CA" altLang="en-US" b="1" dirty="0"/>
          </a:p>
          <a:p>
            <a:endParaRPr lang="en-CA" altLang="en-US" dirty="0"/>
          </a:p>
          <a:p>
            <a:endParaRPr lang="en-CA" altLang="en-US" dirty="0"/>
          </a:p>
          <a:p>
            <a:r>
              <a:rPr lang="en-CA" altLang="en-US" dirty="0"/>
              <a:t>Les quatre premières </a:t>
            </a:r>
            <a:r>
              <a:rPr lang="en-CA" altLang="en-US" dirty="0" err="1"/>
              <a:t>priorités</a:t>
            </a:r>
            <a:r>
              <a:rPr lang="en-CA" altLang="en-US" dirty="0"/>
              <a:t> </a:t>
            </a:r>
            <a:r>
              <a:rPr lang="en-CA" altLang="en-US" dirty="0" err="1"/>
              <a:t>sont</a:t>
            </a:r>
            <a:r>
              <a:rPr lang="en-CA" altLang="en-US" dirty="0"/>
              <a:t> </a:t>
            </a:r>
            <a:r>
              <a:rPr lang="en-CA" altLang="en-US" dirty="0" err="1"/>
              <a:t>donc</a:t>
            </a:r>
            <a:r>
              <a:rPr lang="en-CA" altLang="en-US" dirty="0"/>
              <a:t> les </a:t>
            </a:r>
            <a:r>
              <a:rPr lang="en-CA" altLang="en-US" dirty="0" err="1"/>
              <a:t>suivantes</a:t>
            </a:r>
            <a:r>
              <a:rPr lang="en-CA" altLang="en-US" dirty="0"/>
              <a:t> : </a:t>
            </a:r>
          </a:p>
          <a:p>
            <a:endParaRPr lang="en-CA" altLang="en-US" dirty="0"/>
          </a:p>
          <a:p>
            <a:r>
              <a:rPr lang="en-CA" altLang="en-US" b="1" dirty="0"/>
              <a:t>La première </a:t>
            </a:r>
            <a:r>
              <a:rPr lang="en-CA" altLang="en-US" b="1" dirty="0" err="1"/>
              <a:t>priorité</a:t>
            </a:r>
            <a:r>
              <a:rPr lang="en-CA" altLang="en-US" b="1" dirty="0"/>
              <a:t> a </a:t>
            </a:r>
            <a:r>
              <a:rPr lang="en-CA" altLang="en-US" b="1" dirty="0" err="1"/>
              <a:t>été</a:t>
            </a:r>
            <a:r>
              <a:rPr lang="en-CA" altLang="en-US" b="1" dirty="0"/>
              <a:t> </a:t>
            </a:r>
            <a:r>
              <a:rPr lang="en-CA" altLang="en-US" b="1" dirty="0" err="1"/>
              <a:t>définie</a:t>
            </a:r>
            <a:r>
              <a:rPr lang="en-CA" altLang="en-US" b="1" dirty="0"/>
              <a:t> </a:t>
            </a:r>
            <a:r>
              <a:rPr lang="en-CA" altLang="en-US" b="1" dirty="0" err="1"/>
              <a:t>comme</a:t>
            </a:r>
            <a:r>
              <a:rPr lang="en-CA" altLang="en-US" b="1" dirty="0"/>
              <a:t> </a:t>
            </a:r>
            <a:r>
              <a:rPr lang="en-CA" altLang="en-US" b="1" dirty="0" err="1"/>
              <a:t>l'élaboration</a:t>
            </a:r>
            <a:r>
              <a:rPr lang="en-CA" altLang="en-US" b="1" dirty="0"/>
              <a:t> </a:t>
            </a:r>
            <a:r>
              <a:rPr lang="en-CA" altLang="en-US" b="1" dirty="0" err="1"/>
              <a:t>d'une</a:t>
            </a:r>
            <a:r>
              <a:rPr lang="en-CA" altLang="en-US" b="1" dirty="0"/>
              <a:t> </a:t>
            </a:r>
            <a:r>
              <a:rPr lang="en-CA" altLang="en-US" b="1" dirty="0" err="1"/>
              <a:t>liste</a:t>
            </a:r>
            <a:r>
              <a:rPr lang="en-CA" altLang="en-US" b="1" dirty="0"/>
              <a:t> </a:t>
            </a:r>
            <a:r>
              <a:rPr lang="en-CA" altLang="en-US" b="1" dirty="0" err="1"/>
              <a:t>prioritaire</a:t>
            </a:r>
            <a:r>
              <a:rPr lang="en-CA" altLang="en-US" b="1" dirty="0"/>
              <a:t> des </a:t>
            </a:r>
            <a:r>
              <a:rPr lang="en-CA" altLang="en-US" b="1" dirty="0" err="1"/>
              <a:t>risques</a:t>
            </a:r>
            <a:r>
              <a:rPr lang="en-CA" altLang="en-US" b="1" dirty="0"/>
              <a:t> de maladies </a:t>
            </a:r>
            <a:r>
              <a:rPr lang="en-CA" altLang="en-US" b="1" dirty="0" err="1"/>
              <a:t>émergentes</a:t>
            </a:r>
            <a:r>
              <a:rPr lang="en-CA" altLang="en-US" b="1" dirty="0"/>
              <a:t> et </a:t>
            </a:r>
            <a:r>
              <a:rPr lang="en-CA" altLang="en-US" b="1" dirty="0" err="1"/>
              <a:t>zoonotiques</a:t>
            </a:r>
            <a:r>
              <a:rPr lang="en-CA" altLang="en-US" b="1" dirty="0"/>
              <a:t> pour le Canada - </a:t>
            </a:r>
            <a:r>
              <a:rPr lang="en-CA" altLang="en-US" b="1" dirty="0" err="1"/>
              <a:t>ce</a:t>
            </a:r>
            <a:r>
              <a:rPr lang="en-CA" altLang="en-US" b="1" dirty="0"/>
              <a:t> qui </a:t>
            </a:r>
            <a:r>
              <a:rPr lang="en-CA" altLang="en-US" b="1" dirty="0" err="1"/>
              <a:t>est</a:t>
            </a:r>
            <a:r>
              <a:rPr lang="en-CA" altLang="en-US" b="1" dirty="0"/>
              <a:t> </a:t>
            </a:r>
            <a:r>
              <a:rPr lang="en-CA" altLang="en-US" b="1" dirty="0" err="1"/>
              <a:t>en</a:t>
            </a:r>
            <a:r>
              <a:rPr lang="en-CA" altLang="en-US" b="1" dirty="0"/>
              <a:t> </a:t>
            </a:r>
            <a:r>
              <a:rPr lang="en-CA" altLang="en-US" b="1" dirty="0" err="1"/>
              <a:t>cours</a:t>
            </a:r>
            <a:r>
              <a:rPr lang="en-CA" altLang="en-US" b="1" dirty="0"/>
              <a:t> </a:t>
            </a:r>
            <a:r>
              <a:rPr lang="en-CA" altLang="en-US" b="1" dirty="0" err="1"/>
              <a:t>depuis</a:t>
            </a:r>
            <a:r>
              <a:rPr lang="en-CA" altLang="en-US" b="1" dirty="0"/>
              <a:t> </a:t>
            </a:r>
            <a:r>
              <a:rPr lang="en-CA" altLang="en-US" b="1" dirty="0" err="1"/>
              <a:t>quelques</a:t>
            </a:r>
            <a:r>
              <a:rPr lang="en-CA" altLang="en-US" b="1" dirty="0"/>
              <a:t> </a:t>
            </a:r>
            <a:r>
              <a:rPr lang="en-CA" altLang="en-US" b="1" dirty="0" err="1"/>
              <a:t>mois</a:t>
            </a:r>
            <a:r>
              <a:rPr lang="en-CA" altLang="en-US" b="1" dirty="0"/>
              <a:t>.</a:t>
            </a:r>
          </a:p>
          <a:p>
            <a:endParaRPr lang="en-CA" altLang="en-US" b="1" dirty="0"/>
          </a:p>
          <a:p>
            <a:r>
              <a:rPr lang="en-CA" altLang="en-US" b="1" dirty="0"/>
              <a:t>La </a:t>
            </a:r>
            <a:r>
              <a:rPr lang="en-CA" altLang="en-US" b="1" dirty="0" err="1"/>
              <a:t>priorité</a:t>
            </a:r>
            <a:r>
              <a:rPr lang="en-CA" altLang="en-US" b="1" dirty="0"/>
              <a:t> </a:t>
            </a:r>
            <a:r>
              <a:rPr lang="en-CA" altLang="en-US" b="1" dirty="0" err="1"/>
              <a:t>suivante</a:t>
            </a:r>
            <a:r>
              <a:rPr lang="en-CA" altLang="en-US" b="1" dirty="0"/>
              <a:t> </a:t>
            </a:r>
            <a:r>
              <a:rPr lang="en-CA" altLang="en-US" b="1" dirty="0" err="1"/>
              <a:t>était</a:t>
            </a:r>
            <a:r>
              <a:rPr lang="en-CA" altLang="en-US" b="1" dirty="0"/>
              <a:t> </a:t>
            </a:r>
            <a:r>
              <a:rPr lang="en-CA" altLang="en-US" b="1" dirty="0" err="1"/>
              <a:t>d'établir</a:t>
            </a:r>
            <a:r>
              <a:rPr lang="en-CA" altLang="en-US" b="1" dirty="0"/>
              <a:t> des rapports et de </a:t>
            </a:r>
            <a:r>
              <a:rPr lang="en-CA" altLang="en-US" b="1" dirty="0" err="1"/>
              <a:t>résumer</a:t>
            </a:r>
            <a:r>
              <a:rPr lang="en-CA" altLang="en-US" b="1" dirty="0"/>
              <a:t> les tendances des maladies dans le temps (</a:t>
            </a:r>
            <a:r>
              <a:rPr lang="en-CA" altLang="en-US" b="1" dirty="0" err="1"/>
              <a:t>ce</a:t>
            </a:r>
            <a:r>
              <a:rPr lang="en-CA" altLang="en-US" b="1" dirty="0"/>
              <a:t> qui </a:t>
            </a:r>
            <a:r>
              <a:rPr lang="en-CA" altLang="en-US" b="1" dirty="0" err="1"/>
              <a:t>est</a:t>
            </a:r>
            <a:r>
              <a:rPr lang="en-CA" altLang="en-US" b="1" dirty="0"/>
              <a:t> </a:t>
            </a:r>
            <a:r>
              <a:rPr lang="en-CA" altLang="en-US" b="1" dirty="0" err="1"/>
              <a:t>partiellement</a:t>
            </a:r>
            <a:r>
              <a:rPr lang="en-CA" altLang="en-US" b="1" dirty="0"/>
              <a:t> </a:t>
            </a:r>
            <a:r>
              <a:rPr lang="en-CA" altLang="en-US" b="1" dirty="0" err="1"/>
              <a:t>réalisé</a:t>
            </a:r>
            <a:r>
              <a:rPr lang="en-CA" altLang="en-US" b="1" dirty="0"/>
              <a:t> par les rapports </a:t>
            </a:r>
            <a:r>
              <a:rPr lang="en-CA" altLang="en-US" b="1" dirty="0" err="1"/>
              <a:t>spécifiques</a:t>
            </a:r>
            <a:r>
              <a:rPr lang="en-CA" altLang="en-US" b="1" dirty="0"/>
              <a:t> aux disciplines du CAHSS).</a:t>
            </a:r>
          </a:p>
          <a:p>
            <a:endParaRPr lang="en-CA" altLang="en-US" b="1" dirty="0"/>
          </a:p>
          <a:p>
            <a:r>
              <a:rPr lang="en-CA" altLang="en-US" b="1" dirty="0" err="1"/>
              <a:t>Cette</a:t>
            </a:r>
            <a:r>
              <a:rPr lang="en-CA" altLang="en-US" b="1" dirty="0"/>
              <a:t> </a:t>
            </a:r>
            <a:r>
              <a:rPr lang="en-CA" altLang="en-US" b="1" dirty="0" err="1"/>
              <a:t>réunion</a:t>
            </a:r>
            <a:r>
              <a:rPr lang="en-CA" altLang="en-US" b="1" dirty="0"/>
              <a:t> a </a:t>
            </a:r>
            <a:r>
              <a:rPr lang="en-CA" altLang="en-US" b="1" dirty="0" err="1"/>
              <a:t>été</a:t>
            </a:r>
            <a:r>
              <a:rPr lang="en-CA" altLang="en-US" b="1" dirty="0"/>
              <a:t> </a:t>
            </a:r>
            <a:r>
              <a:rPr lang="en-CA" altLang="en-US" b="1" dirty="0" err="1"/>
              <a:t>suivie</a:t>
            </a:r>
            <a:r>
              <a:rPr lang="en-CA" altLang="en-US" b="1" dirty="0"/>
              <a:t> par des mises à jour sur la recherche sur les maladies et les </a:t>
            </a:r>
            <a:r>
              <a:rPr lang="en-CA" altLang="en-US" b="1" dirty="0" err="1"/>
              <a:t>meilleures</a:t>
            </a:r>
            <a:r>
              <a:rPr lang="en-CA" altLang="en-US" b="1" dirty="0"/>
              <a:t> pratiques.</a:t>
            </a:r>
          </a:p>
          <a:p>
            <a:endParaRPr lang="en-CA" altLang="en-US" b="1" dirty="0"/>
          </a:p>
          <a:p>
            <a:r>
              <a:rPr lang="en-CA" altLang="en-US" b="1" dirty="0"/>
              <a:t>Il </a:t>
            </a:r>
            <a:r>
              <a:rPr lang="en-CA" altLang="en-US" b="1" dirty="0" err="1"/>
              <a:t>s'agit</a:t>
            </a:r>
            <a:r>
              <a:rPr lang="en-CA" altLang="en-US" b="1" dirty="0"/>
              <a:t> ensuite </a:t>
            </a:r>
            <a:r>
              <a:rPr lang="en-CA" altLang="en-US" b="1" dirty="0" err="1"/>
              <a:t>d'explorer</a:t>
            </a:r>
            <a:r>
              <a:rPr lang="en-CA" altLang="en-US" b="1" dirty="0"/>
              <a:t> les </a:t>
            </a:r>
            <a:r>
              <a:rPr lang="en-CA" altLang="en-US" b="1" dirty="0" err="1"/>
              <a:t>partenariats</a:t>
            </a:r>
            <a:r>
              <a:rPr lang="en-CA" altLang="en-US" b="1" dirty="0"/>
              <a:t> avec les programmes </a:t>
            </a:r>
            <a:r>
              <a:rPr lang="en-CA" altLang="en-US" b="1" dirty="0" err="1"/>
              <a:t>provinciaux</a:t>
            </a:r>
            <a:r>
              <a:rPr lang="en-CA" altLang="en-US" b="1" dirty="0"/>
              <a:t> et </a:t>
            </a:r>
            <a:r>
              <a:rPr lang="en-CA" altLang="en-US" b="1" dirty="0" err="1"/>
              <a:t>municipaux</a:t>
            </a:r>
            <a:r>
              <a:rPr lang="en-CA" altLang="en-US" b="1" dirty="0"/>
              <a:t> de gestion des urgences</a:t>
            </a:r>
          </a:p>
          <a:p>
            <a:endParaRPr lang="en-CA" altLang="en-US" b="1" dirty="0"/>
          </a:p>
          <a:p>
            <a:endParaRPr lang="en-CA" altLang="en-US" b="1" dirty="0"/>
          </a:p>
          <a:p>
            <a:r>
              <a:rPr lang="en-CA" altLang="en-US" b="1" dirty="0"/>
              <a:t>La </a:t>
            </a:r>
            <a:r>
              <a:rPr lang="en-CA" altLang="en-US" b="1" dirty="0" err="1"/>
              <a:t>présentation</a:t>
            </a:r>
            <a:r>
              <a:rPr lang="en-CA" altLang="en-US" b="1" dirty="0"/>
              <a:t> du rapport </a:t>
            </a:r>
            <a:r>
              <a:rPr lang="en-CA" altLang="en-US" b="1" dirty="0" err="1"/>
              <a:t>annuel</a:t>
            </a:r>
            <a:r>
              <a:rPr lang="en-CA" altLang="en-US" b="1" dirty="0"/>
              <a:t> </a:t>
            </a:r>
            <a:r>
              <a:rPr lang="en-CA" altLang="en-US" b="1" dirty="0" err="1"/>
              <a:t>est</a:t>
            </a:r>
            <a:r>
              <a:rPr lang="en-CA" altLang="en-US" b="1" dirty="0"/>
              <a:t> </a:t>
            </a:r>
            <a:r>
              <a:rPr lang="en-CA" altLang="en-US" b="1" dirty="0" err="1"/>
              <a:t>terminée</a:t>
            </a:r>
            <a:r>
              <a:rPr lang="en-CA" altLang="en-US" b="1" dirty="0"/>
              <a:t>. </a:t>
            </a:r>
            <a:r>
              <a:rPr lang="en-CA" altLang="en-US" b="1" dirty="0" err="1"/>
              <a:t>Quelqu'un</a:t>
            </a:r>
            <a:r>
              <a:rPr lang="en-CA" altLang="en-US" b="1" dirty="0"/>
              <a:t> a-t-il des questions à poser </a:t>
            </a:r>
            <a:r>
              <a:rPr lang="en-CA" altLang="en-US" b="1" dirty="0" err="1"/>
              <a:t>avant</a:t>
            </a:r>
            <a:r>
              <a:rPr lang="en-CA" altLang="en-US" b="1" dirty="0"/>
              <a:t> de passer à la discussion sur les </a:t>
            </a:r>
            <a:r>
              <a:rPr lang="en-CA" altLang="en-US" b="1" dirty="0" err="1"/>
              <a:t>signaux</a:t>
            </a:r>
            <a:r>
              <a:rPr lang="en-CA" altLang="en-US" b="1" dirty="0"/>
              <a:t> ?</a:t>
            </a:r>
          </a:p>
          <a:p>
            <a:endParaRPr lang="en-CA" altLang="en-US" b="1" dirty="0"/>
          </a:p>
          <a:p>
            <a:endParaRPr lang="en-CA" altLang="en-US" dirty="0"/>
          </a:p>
        </p:txBody>
      </p:sp>
      <p:sp>
        <p:nvSpPr>
          <p:cNvPr id="4" name="Slide Number Placeholder 3">
            <a:extLst>
              <a:ext uri="{FF2B5EF4-FFF2-40B4-BE49-F238E27FC236}">
                <a16:creationId xmlns:a16="http://schemas.microsoft.com/office/drawing/2014/main" id="{2F0E563B-B6E9-B0EC-A31F-89130BE554A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230D66A-8E19-4B8E-93A4-763F501286F5}" type="slidenum">
              <a:rPr lang="en-CA" altLang="en-US"/>
              <a:t>21</a:t>
            </a:fld>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35C9D43F-7841-4EAA-F22B-D907FBFEA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D46A4B72-E6C6-C35D-B655-2BA6C35C02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5D346F6C-CAE6-0386-EC3F-2AF8A34E82C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5E78D6D-7DBB-486E-B3EE-39FFBE2AEB07}" type="slidenum">
              <a:rPr lang="en-CA" altLang="en-US"/>
              <a:t>2</a:t>
            </a:fld>
            <a:endParaRPr lang="en-CA"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B625C34B-2DF4-EFE8-E5A2-F07B8C81D2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5A197C94-16AA-2E0A-A326-330A105F37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0345A79F-8C34-4C07-C6FD-D217AB2E1CA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91C9936-192F-4A83-9835-D6EC5414F326}" type="slidenum">
              <a:rPr lang="en-CA" altLang="en-US"/>
              <a:t>22</a:t>
            </a:fld>
            <a:endParaRPr lang="en-CA"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94CC03BD-3D98-9CC7-7A59-F9764F28D4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13E6BBF5-4F5E-1691-E92F-48184D8FB9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42F094F0-3BBE-A98C-B2FD-CC50BB38AF2D}"/>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E5AEB1-1E78-4583-8FA8-59F907840F1C}" type="slidenum">
              <a:rPr lang="en-CA" altLang="en-US"/>
              <a:t>23</a:t>
            </a:fld>
            <a:endParaRPr lang="en-CA"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D259BFC4-F228-7A17-C319-B4104334C2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189BDC4F-2BEF-02B0-69BC-15BC833948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Nos données indiquent que les isolats P. heimbachae 99101 et WY2 sont pathogènes pour les animaux et fournissent la preuve que P. heimbachae agit en tant qu'agent causal de la maladie de von Willebrand. </a:t>
            </a:r>
          </a:p>
          <a:p>
            <a:endParaRPr lang="en-CA" altLang="en-US"/>
          </a:p>
        </p:txBody>
      </p:sp>
      <p:sp>
        <p:nvSpPr>
          <p:cNvPr id="75780" name="Slide Number Placeholder 3">
            <a:extLst>
              <a:ext uri="{FF2B5EF4-FFF2-40B4-BE49-F238E27FC236}">
                <a16:creationId xmlns:a16="http://schemas.microsoft.com/office/drawing/2014/main" id="{7D8F3E93-5D67-81F7-66A1-9B0C7E01F7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00892C0-A235-486B-86F5-F9499130BFAE}" type="slidenum">
              <a:rPr lang="en-US" altLang="en-US">
                <a:solidFill>
                  <a:srgbClr val="000000"/>
                </a:solidFill>
              </a:rPr>
              <a:t>24</a:t>
            </a:fld>
            <a:endParaRPr lang="en-US" altLang="en-US">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DCE276EA-FD63-6F5B-35DA-FD9213BB59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774A0B6E-309F-9CD4-301E-9EBCE19847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79876" name="Slide Number Placeholder 3">
            <a:extLst>
              <a:ext uri="{FF2B5EF4-FFF2-40B4-BE49-F238E27FC236}">
                <a16:creationId xmlns:a16="http://schemas.microsoft.com/office/drawing/2014/main" id="{7828C808-AB46-53A1-9AB1-E032A93A3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56FEF0-BBC0-4AE8-846A-20C1F0E2F170}" type="slidenum">
              <a:rPr lang="en-US" altLang="en-US">
                <a:solidFill>
                  <a:srgbClr val="000000"/>
                </a:solidFill>
              </a:rPr>
              <a:t>27</a:t>
            </a:fld>
            <a:endParaRPr lang="en-US" altLang="en-U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22A0CFE3-10DC-B253-AA01-3525B79EDF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5188FC34-6367-1415-838B-376949CB85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a:t>La PIF ne se transmet pas facilement de chat à chat.</a:t>
            </a:r>
          </a:p>
          <a:p>
            <a:pPr eaLnBrk="1" hangingPunct="1"/>
            <a:r>
              <a:rPr lang="en-CA" altLang="en-US"/>
              <a:t>Le FeCoV se propage entre les chats</a:t>
            </a:r>
          </a:p>
          <a:p>
            <a:pPr eaLnBrk="1" hangingPunct="1"/>
            <a:endParaRPr lang="en-CA" altLang="en-US"/>
          </a:p>
          <a:p>
            <a:pPr eaLnBrk="1" hangingPunct="1"/>
            <a:r>
              <a:rPr lang="en-CA" altLang="en-US"/>
              <a:t>Les chats infectés par le coronavirus entérique félin ne présentent souvent aucun signe clinique (diarrhée et signes respiratoires supérieurs).</a:t>
            </a:r>
          </a:p>
          <a:p>
            <a:pPr eaLnBrk="1" hangingPunct="1"/>
            <a:endParaRPr lang="en-CA" altLang="en-US"/>
          </a:p>
          <a:p>
            <a:pPr eaLnBrk="1" hangingPunct="1"/>
            <a:r>
              <a:rPr lang="en-CA" altLang="en-US"/>
              <a:t>Des mutations virales se produisent dans 10 % des cas, ce qui entraîne une modification du virus et le développement de la PIF.</a:t>
            </a:r>
          </a:p>
          <a:p>
            <a:pPr eaLnBrk="1" hangingPunct="1"/>
            <a:endParaRPr lang="en-CA" altLang="en-US"/>
          </a:p>
          <a:p>
            <a:endParaRPr lang="en-CA" altLang="en-US"/>
          </a:p>
        </p:txBody>
      </p:sp>
      <p:sp>
        <p:nvSpPr>
          <p:cNvPr id="4" name="Slide Number Placeholder 3">
            <a:extLst>
              <a:ext uri="{FF2B5EF4-FFF2-40B4-BE49-F238E27FC236}">
                <a16:creationId xmlns:a16="http://schemas.microsoft.com/office/drawing/2014/main" id="{F6A1CCA6-0EA9-9880-C28E-94BF55E6707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6561AB7-B18A-4DCA-B716-820E5001132A}" type="slidenum">
              <a:rPr lang="en-CA" altLang="en-US"/>
              <a:t>28</a:t>
            </a:fld>
            <a:endParaRPr lang="en-CA"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909B9DBE-1947-F9A1-2423-8859039BBE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75319C59-41B8-7B51-3E2F-C0BC29ED99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Est-il possible d'avoir des recombinaisons entre les coronavirus alpha et bêta ?</a:t>
            </a:r>
          </a:p>
        </p:txBody>
      </p:sp>
      <p:sp>
        <p:nvSpPr>
          <p:cNvPr id="4" name="Slide Number Placeholder 3">
            <a:extLst>
              <a:ext uri="{FF2B5EF4-FFF2-40B4-BE49-F238E27FC236}">
                <a16:creationId xmlns:a16="http://schemas.microsoft.com/office/drawing/2014/main" id="{B3813BFF-A9FD-1B10-AA25-0356B5E722B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7B4AF58-D380-40F4-A072-539BCD993F98}" type="slidenum">
              <a:rPr lang="en-CA" altLang="en-US"/>
              <a:t>29</a:t>
            </a:fld>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6BE71CBB-2D2C-ADB5-066C-831550FFD6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EE50F36-60BD-CE92-B534-F988433BFF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A223904E-FC18-ED12-65B4-6DCC43AAF3F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79C611-E950-41B7-B7F8-3F3775A78B09}" type="slidenum">
              <a:rPr lang="en-CA" altLang="en-US"/>
              <a:t>4</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599AAFC-FB11-7646-1E53-5B4C8188A0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55179C8F-2D7C-A0E1-7010-9D6C27630B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8F4EB8B1-0E38-0519-00E6-12C673CC776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2FF391D-A375-4063-90FF-C67095694A1C}" type="slidenum">
              <a:rPr lang="en-CA" altLang="en-US"/>
              <a:t>5</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16B3202-0664-8EC2-FC0A-2B90D52899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AE491A74-28C5-4327-80C2-3C962CCC11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Nécessité de valider les décisions - il peut s'agir de véritables experts, avec des groupes.</a:t>
            </a:r>
          </a:p>
          <a:p>
            <a:r>
              <a:rPr lang="en-US" altLang="en-US"/>
              <a:t>Faire par l'intermédiaire de groupes d'individus, spectre d'agents présentés. Familiarisation des sous-groupes avec les virus/maladies, les virus/maladies émergents.</a:t>
            </a:r>
          </a:p>
          <a:p>
            <a:r>
              <a:rPr lang="en-US" altLang="en-US"/>
              <a:t>L'étudiant doit effectuer des recherches documentaires en fonction des besoins. Des experts confirment ensuite les résultats ? </a:t>
            </a:r>
          </a:p>
          <a:p>
            <a:r>
              <a:rPr lang="en-US" altLang="en-US"/>
              <a:t>Répondre à l'appel mensuel à contribution de la communauté</a:t>
            </a:r>
          </a:p>
          <a:p>
            <a:endParaRPr lang="en-CA" altLang="en-US"/>
          </a:p>
        </p:txBody>
      </p:sp>
      <p:sp>
        <p:nvSpPr>
          <p:cNvPr id="4" name="Slide Number Placeholder 3">
            <a:extLst>
              <a:ext uri="{FF2B5EF4-FFF2-40B4-BE49-F238E27FC236}">
                <a16:creationId xmlns:a16="http://schemas.microsoft.com/office/drawing/2014/main" id="{5048F127-6E60-6324-C877-C830DCBF80C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118947B-6153-4131-A090-C0F43BBA2441}" type="slidenum">
              <a:rPr lang="en-CA" altLang="en-US"/>
              <a:t>6</a:t>
            </a:fld>
            <a:endParaRPr lang="en-C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67B791C-9A58-2B11-5303-B3C319A495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8017115B-3441-0CCF-ADCA-CCA8267533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t>Cette</a:t>
            </a:r>
            <a:r>
              <a:rPr lang="en-CA" altLang="en-US" dirty="0"/>
              <a:t> </a:t>
            </a:r>
            <a:r>
              <a:rPr lang="en-CA" altLang="en-US" dirty="0" err="1"/>
              <a:t>présentation</a:t>
            </a:r>
            <a:r>
              <a:rPr lang="en-CA" altLang="en-US" dirty="0"/>
              <a:t> </a:t>
            </a:r>
            <a:r>
              <a:rPr lang="en-CA" altLang="en-US" dirty="0" err="1"/>
              <a:t>est</a:t>
            </a:r>
            <a:r>
              <a:rPr lang="en-CA" altLang="en-US" dirty="0"/>
              <a:t> un peu trop longue car nous </a:t>
            </a:r>
            <a:r>
              <a:rPr lang="en-CA" altLang="en-US" dirty="0" err="1"/>
              <a:t>sommes</a:t>
            </a:r>
            <a:r>
              <a:rPr lang="en-CA" altLang="en-US" dirty="0"/>
              <a:t> déjà à plus de la </a:t>
            </a:r>
            <a:r>
              <a:rPr lang="en-CA" altLang="en-US" dirty="0" err="1"/>
              <a:t>moitié</a:t>
            </a:r>
            <a:r>
              <a:rPr lang="en-CA" altLang="en-US" dirty="0"/>
              <a:t> du </a:t>
            </a:r>
            <a:r>
              <a:rPr lang="en-CA" altLang="en-US" dirty="0" err="1"/>
              <a:t>nouvel</a:t>
            </a:r>
            <a:r>
              <a:rPr lang="en-CA" altLang="en-US" dirty="0"/>
              <a:t> </a:t>
            </a:r>
            <a:r>
              <a:rPr lang="en-CA" altLang="en-US" dirty="0" err="1"/>
              <a:t>exercice</a:t>
            </a:r>
            <a:r>
              <a:rPr lang="en-CA" altLang="en-US" dirty="0"/>
              <a:t> fiscal, </a:t>
            </a:r>
            <a:r>
              <a:rPr lang="en-CA" altLang="en-US" dirty="0" err="1"/>
              <a:t>mais</a:t>
            </a:r>
            <a:r>
              <a:rPr lang="en-CA" altLang="en-US" dirty="0"/>
              <a:t> </a:t>
            </a:r>
            <a:r>
              <a:rPr lang="en-CA" altLang="en-US" dirty="0" err="1"/>
              <a:t>ce</a:t>
            </a:r>
            <a:r>
              <a:rPr lang="en-CA" altLang="en-US" dirty="0"/>
              <a:t> rapport </a:t>
            </a:r>
            <a:r>
              <a:rPr lang="en-CA" altLang="en-US" dirty="0" err="1"/>
              <a:t>couvre</a:t>
            </a:r>
            <a:r>
              <a:rPr lang="en-CA" altLang="en-US" dirty="0"/>
              <a:t> les points </a:t>
            </a:r>
            <a:r>
              <a:rPr lang="en-CA" altLang="en-US" dirty="0" err="1"/>
              <a:t>suivants</a:t>
            </a:r>
            <a:endParaRPr lang="en-CA" altLang="en-US" dirty="0"/>
          </a:p>
        </p:txBody>
      </p:sp>
      <p:sp>
        <p:nvSpPr>
          <p:cNvPr id="4" name="Slide Number Placeholder 3">
            <a:extLst>
              <a:ext uri="{FF2B5EF4-FFF2-40B4-BE49-F238E27FC236}">
                <a16:creationId xmlns:a16="http://schemas.microsoft.com/office/drawing/2014/main" id="{CFB25AAA-2825-A3B7-9D42-CB39369D6E7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1EB3E6-F89B-4D8A-B0B7-A196F71CA9F0}" type="slidenum">
              <a:rPr lang="en-CA" altLang="en-US"/>
              <a:t>8</a:t>
            </a:fld>
            <a:endParaRPr lang="en-C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5E3286C6-AC37-DEEE-21BC-07D215EF9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BB17F60-396A-3D94-F78C-B1727EA2F8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Au 24 </a:t>
            </a:r>
            <a:r>
              <a:rPr lang="en-US" altLang="en-US" dirty="0" err="1"/>
              <a:t>avril</a:t>
            </a:r>
            <a:r>
              <a:rPr lang="en-US" altLang="en-US" dirty="0"/>
              <a:t> 2023, la CMEZ </a:t>
            </a:r>
            <a:r>
              <a:rPr lang="en-US" altLang="en-US" dirty="0" err="1"/>
              <a:t>comptera</a:t>
            </a:r>
            <a:r>
              <a:rPr lang="en-US" altLang="en-US" dirty="0"/>
              <a:t> 590 </a:t>
            </a:r>
            <a:r>
              <a:rPr lang="en-US" altLang="en-US" dirty="0" err="1"/>
              <a:t>membres</a:t>
            </a:r>
            <a:r>
              <a:rPr lang="en-US" altLang="en-US" dirty="0"/>
              <a:t>, </a:t>
            </a:r>
            <a:r>
              <a:rPr lang="en-US" altLang="en-US" dirty="0" err="1"/>
              <a:t>soit</a:t>
            </a:r>
            <a:r>
              <a:rPr lang="en-US" altLang="en-US" dirty="0"/>
              <a:t> </a:t>
            </a:r>
            <a:r>
              <a:rPr lang="en-US" altLang="en-US" dirty="0" err="1"/>
              <a:t>une</a:t>
            </a:r>
            <a:r>
              <a:rPr lang="en-US" altLang="en-US" dirty="0"/>
              <a:t> </a:t>
            </a:r>
            <a:r>
              <a:rPr lang="en-US" altLang="en-US" dirty="0" err="1"/>
              <a:t>croissance</a:t>
            </a:r>
            <a:r>
              <a:rPr lang="en-US" altLang="en-US" dirty="0"/>
              <a:t> </a:t>
            </a:r>
            <a:r>
              <a:rPr lang="en-US" altLang="en-US" dirty="0" err="1"/>
              <a:t>totale</a:t>
            </a:r>
            <a:r>
              <a:rPr lang="en-US" altLang="en-US" dirty="0"/>
              <a:t> de ~21%. </a:t>
            </a:r>
          </a:p>
          <a:p>
            <a:endParaRPr lang="en-CA" altLang="en-US" dirty="0"/>
          </a:p>
          <a:p>
            <a:r>
              <a:rPr lang="en-US" altLang="en-US" dirty="0"/>
              <a:t>Au </a:t>
            </a:r>
            <a:r>
              <a:rPr lang="en-US" altLang="en-US" dirty="0" err="1"/>
              <a:t>cours</a:t>
            </a:r>
            <a:r>
              <a:rPr lang="en-US" altLang="en-US" dirty="0"/>
              <a:t> de </a:t>
            </a:r>
            <a:r>
              <a:rPr lang="en-US" altLang="en-US" dirty="0" err="1"/>
              <a:t>l'année</a:t>
            </a:r>
            <a:r>
              <a:rPr lang="en-US" altLang="en-US" dirty="0"/>
              <a:t> </a:t>
            </a:r>
            <a:r>
              <a:rPr lang="en-US" altLang="en-US" dirty="0" err="1"/>
              <a:t>écoulée</a:t>
            </a:r>
            <a:r>
              <a:rPr lang="en-US" altLang="en-US" dirty="0"/>
              <a:t>, 140 nouveaux </a:t>
            </a:r>
            <a:r>
              <a:rPr lang="en-US" altLang="en-US" dirty="0" err="1"/>
              <a:t>membres</a:t>
            </a:r>
            <a:r>
              <a:rPr lang="en-US" altLang="en-US" dirty="0"/>
              <a:t> </a:t>
            </a:r>
            <a:r>
              <a:rPr lang="en-US" altLang="en-US" dirty="0" err="1"/>
              <a:t>ont</a:t>
            </a:r>
            <a:r>
              <a:rPr lang="en-US" altLang="en-US" dirty="0"/>
              <a:t> rejoint la </a:t>
            </a:r>
            <a:r>
              <a:rPr lang="en-US" altLang="en-US" dirty="0" err="1"/>
              <a:t>communauté</a:t>
            </a:r>
            <a:r>
              <a:rPr lang="en-US" altLang="en-US" dirty="0"/>
              <a:t>, </a:t>
            </a:r>
            <a:r>
              <a:rPr lang="en-US" altLang="en-US" dirty="0" err="1"/>
              <a:t>soit</a:t>
            </a:r>
            <a:r>
              <a:rPr lang="en-US" altLang="en-US" dirty="0"/>
              <a:t> </a:t>
            </a:r>
            <a:r>
              <a:rPr lang="en-US" altLang="en-US" dirty="0" err="1"/>
              <a:t>une</a:t>
            </a:r>
            <a:r>
              <a:rPr lang="en-US" altLang="en-US" dirty="0"/>
              <a:t> </a:t>
            </a:r>
            <a:r>
              <a:rPr lang="en-US" altLang="en-US" dirty="0" err="1"/>
              <a:t>croissance</a:t>
            </a:r>
            <a:r>
              <a:rPr lang="en-US" altLang="en-US" dirty="0"/>
              <a:t> de ~29%. </a:t>
            </a:r>
            <a:r>
              <a:rPr lang="en-US" altLang="en-US" dirty="0" err="1"/>
              <a:t>Cependant</a:t>
            </a:r>
            <a:r>
              <a:rPr lang="en-US" altLang="en-US" dirty="0"/>
              <a:t>, la </a:t>
            </a:r>
            <a:r>
              <a:rPr lang="en-US" altLang="en-US" dirty="0" err="1"/>
              <a:t>communauté</a:t>
            </a:r>
            <a:r>
              <a:rPr lang="en-US" altLang="en-US" dirty="0"/>
              <a:t> a </a:t>
            </a:r>
            <a:r>
              <a:rPr lang="en-US" altLang="en-US" dirty="0" err="1"/>
              <a:t>également</a:t>
            </a:r>
            <a:r>
              <a:rPr lang="en-US" altLang="en-US" dirty="0"/>
              <a:t> perdu 39 (~8%) de </a:t>
            </a:r>
            <a:r>
              <a:rPr lang="en-US" altLang="en-US" dirty="0" err="1"/>
              <a:t>ses</a:t>
            </a:r>
            <a:r>
              <a:rPr lang="en-US" altLang="en-US" dirty="0"/>
              <a:t> </a:t>
            </a:r>
            <a:r>
              <a:rPr lang="en-US" altLang="en-US" dirty="0" err="1"/>
              <a:t>membres</a:t>
            </a:r>
            <a:r>
              <a:rPr lang="en-US" altLang="en-US" dirty="0"/>
              <a:t> pour cause de </a:t>
            </a:r>
            <a:r>
              <a:rPr lang="en-US" altLang="en-US" dirty="0" err="1"/>
              <a:t>retraite</a:t>
            </a:r>
            <a:r>
              <a:rPr lang="en-US" altLang="en-US" dirty="0"/>
              <a:t> </a:t>
            </a:r>
            <a:r>
              <a:rPr lang="en-US" altLang="en-US" dirty="0" err="1"/>
              <a:t>ou</a:t>
            </a:r>
            <a:r>
              <a:rPr lang="en-US" altLang="en-US" dirty="0"/>
              <a:t> de </a:t>
            </a:r>
            <a:r>
              <a:rPr lang="en-US" altLang="en-US" dirty="0" err="1"/>
              <a:t>changement</a:t>
            </a:r>
            <a:r>
              <a:rPr lang="en-US" altLang="en-US" dirty="0"/>
              <a:t> </a:t>
            </a:r>
            <a:r>
              <a:rPr lang="en-US" altLang="en-US" dirty="0" err="1"/>
              <a:t>professionnel</a:t>
            </a:r>
            <a:r>
              <a:rPr lang="en-US" altLang="en-US" dirty="0"/>
              <a:t>. La </a:t>
            </a:r>
            <a:r>
              <a:rPr lang="en-US" altLang="en-US" dirty="0" err="1"/>
              <a:t>croissance</a:t>
            </a:r>
            <a:r>
              <a:rPr lang="en-US" altLang="en-US" dirty="0"/>
              <a:t> </a:t>
            </a:r>
            <a:r>
              <a:rPr lang="en-US" altLang="en-US" dirty="0" err="1"/>
              <a:t>globale</a:t>
            </a:r>
            <a:r>
              <a:rPr lang="en-US" altLang="en-US" dirty="0"/>
              <a:t> pour </a:t>
            </a:r>
            <a:r>
              <a:rPr lang="en-US" altLang="en-US" dirty="0" err="1"/>
              <a:t>l'année</a:t>
            </a:r>
            <a:r>
              <a:rPr lang="en-US" altLang="en-US" dirty="0"/>
              <a:t> </a:t>
            </a:r>
            <a:r>
              <a:rPr lang="en-US" altLang="en-US" dirty="0" err="1"/>
              <a:t>fiscale</a:t>
            </a:r>
            <a:r>
              <a:rPr lang="en-US" altLang="en-US" dirty="0"/>
              <a:t> a </a:t>
            </a:r>
            <a:r>
              <a:rPr lang="en-US" altLang="en-US" dirty="0" err="1"/>
              <a:t>donc</a:t>
            </a:r>
            <a:r>
              <a:rPr lang="en-US" altLang="en-US" dirty="0"/>
              <a:t> </a:t>
            </a:r>
            <a:r>
              <a:rPr lang="en-US" altLang="en-US" dirty="0" err="1"/>
              <a:t>été</a:t>
            </a:r>
            <a:r>
              <a:rPr lang="en-US" altLang="en-US" dirty="0"/>
              <a:t> de ~21%.</a:t>
            </a:r>
          </a:p>
          <a:p>
            <a:endParaRPr lang="en-US" altLang="en-US" dirty="0"/>
          </a:p>
          <a:p>
            <a:r>
              <a:rPr lang="en-US" altLang="en-US" b="1" dirty="0"/>
              <a:t>La figure 1 montre le </a:t>
            </a:r>
            <a:r>
              <a:rPr lang="en-US" altLang="en-US" dirty="0" err="1"/>
              <a:t>pourcentage</a:t>
            </a:r>
            <a:r>
              <a:rPr lang="en-US" altLang="en-US" dirty="0"/>
              <a:t> de </a:t>
            </a:r>
            <a:r>
              <a:rPr lang="en-US" altLang="en-US" dirty="0" err="1"/>
              <a:t>membres</a:t>
            </a:r>
            <a:r>
              <a:rPr lang="en-US" altLang="en-US" dirty="0"/>
              <a:t> de la CMEZ qui </a:t>
            </a:r>
            <a:r>
              <a:rPr lang="en-US" altLang="en-US" dirty="0" err="1"/>
              <a:t>détiennent</a:t>
            </a:r>
            <a:r>
              <a:rPr lang="en-US" altLang="en-US" dirty="0"/>
              <a:t> des </a:t>
            </a:r>
            <a:r>
              <a:rPr lang="en-US" altLang="en-US" dirty="0" err="1"/>
              <a:t>comptes</a:t>
            </a:r>
            <a:r>
              <a:rPr lang="en-US" altLang="en-US" dirty="0"/>
              <a:t> CNPHI et de </a:t>
            </a:r>
            <a:r>
              <a:rPr lang="en-US" altLang="en-US" dirty="0" err="1"/>
              <a:t>consommateurs</a:t>
            </a:r>
            <a:r>
              <a:rPr lang="en-US" altLang="en-US" dirty="0"/>
              <a:t> qui ne </a:t>
            </a:r>
            <a:r>
              <a:rPr lang="en-US" altLang="en-US" dirty="0" err="1"/>
              <a:t>reçoivent</a:t>
            </a:r>
            <a:r>
              <a:rPr lang="en-US" altLang="en-US" dirty="0"/>
              <a:t> que les rapports de </a:t>
            </a:r>
            <a:r>
              <a:rPr lang="en-US" altLang="en-US" dirty="0" err="1"/>
              <a:t>renseignement</a:t>
            </a:r>
            <a:r>
              <a:rPr lang="en-US" altLang="en-US" dirty="0"/>
              <a:t>. </a:t>
            </a:r>
            <a:r>
              <a:rPr lang="en-US" altLang="en-US" dirty="0" err="1"/>
              <a:t>Cette</a:t>
            </a:r>
            <a:r>
              <a:rPr lang="en-US" altLang="en-US" dirty="0"/>
              <a:t> </a:t>
            </a:r>
            <a:r>
              <a:rPr lang="en-US" altLang="en-US" dirty="0" err="1"/>
              <a:t>année</a:t>
            </a:r>
            <a:r>
              <a:rPr lang="en-US" altLang="en-US" dirty="0"/>
              <a:t>, </a:t>
            </a:r>
            <a:r>
              <a:rPr lang="en-US" altLang="en-US" dirty="0" err="1"/>
              <a:t>l'augmentation</a:t>
            </a:r>
            <a:r>
              <a:rPr lang="en-US" altLang="en-US" dirty="0"/>
              <a:t> du </a:t>
            </a:r>
            <a:r>
              <a:rPr lang="en-US" altLang="en-US" dirty="0" err="1"/>
              <a:t>nombre</a:t>
            </a:r>
            <a:r>
              <a:rPr lang="en-US" altLang="en-US" dirty="0"/>
              <a:t> de </a:t>
            </a:r>
            <a:r>
              <a:rPr lang="en-US" altLang="en-US" dirty="0" err="1"/>
              <a:t>membres</a:t>
            </a:r>
            <a:r>
              <a:rPr lang="en-US" altLang="en-US" dirty="0"/>
              <a:t> </a:t>
            </a:r>
            <a:r>
              <a:rPr lang="en-US" altLang="en-US" dirty="0" err="1"/>
              <a:t>s'est</a:t>
            </a:r>
            <a:r>
              <a:rPr lang="en-US" altLang="en-US" dirty="0"/>
              <a:t> </a:t>
            </a:r>
            <a:r>
              <a:rPr lang="en-US" altLang="en-US" dirty="0" err="1"/>
              <a:t>produite</a:t>
            </a:r>
            <a:r>
              <a:rPr lang="en-US" altLang="en-US" dirty="0"/>
              <a:t> </a:t>
            </a:r>
            <a:r>
              <a:rPr lang="en-US" altLang="en-US" dirty="0" err="1"/>
              <a:t>principalement</a:t>
            </a:r>
            <a:r>
              <a:rPr lang="en-US" altLang="en-US" dirty="0"/>
              <a:t> dans le </a:t>
            </a:r>
            <a:r>
              <a:rPr lang="en-US" altLang="en-US" dirty="0" err="1"/>
              <a:t>groupe</a:t>
            </a:r>
            <a:r>
              <a:rPr lang="en-US" altLang="en-US" dirty="0"/>
              <a:t> des </a:t>
            </a:r>
            <a:r>
              <a:rPr lang="en-US" altLang="en-US" dirty="0" err="1"/>
              <a:t>consommateurs</a:t>
            </a:r>
            <a:r>
              <a:rPr lang="en-US" altLang="en-US" dirty="0"/>
              <a:t> (120 nouveaux </a:t>
            </a:r>
            <a:r>
              <a:rPr lang="en-US" altLang="en-US" dirty="0" err="1"/>
              <a:t>membres</a:t>
            </a:r>
            <a:r>
              <a:rPr lang="en-US" altLang="en-US" dirty="0"/>
              <a:t>), qui </a:t>
            </a:r>
            <a:r>
              <a:rPr lang="en-US" altLang="en-US" dirty="0" err="1"/>
              <a:t>représente</a:t>
            </a:r>
            <a:r>
              <a:rPr lang="en-US" altLang="en-US" dirty="0"/>
              <a:t> 67 % des </a:t>
            </a:r>
            <a:r>
              <a:rPr lang="en-US" altLang="en-US" dirty="0" err="1"/>
              <a:t>membres</a:t>
            </a:r>
            <a:r>
              <a:rPr lang="en-US" altLang="en-US" dirty="0"/>
              <a:t> de la CMEZ, </a:t>
            </a:r>
            <a:r>
              <a:rPr lang="en-US" altLang="en-US" dirty="0" err="1"/>
              <a:t>tandis</a:t>
            </a:r>
            <a:r>
              <a:rPr lang="en-US" altLang="en-US" dirty="0"/>
              <a:t> que les </a:t>
            </a:r>
            <a:r>
              <a:rPr lang="en-US" altLang="en-US" dirty="0" err="1"/>
              <a:t>titulaires</a:t>
            </a:r>
            <a:r>
              <a:rPr lang="en-US" altLang="en-US" dirty="0"/>
              <a:t> de </a:t>
            </a:r>
            <a:r>
              <a:rPr lang="en-US" altLang="en-US" dirty="0" err="1"/>
              <a:t>comptes</a:t>
            </a:r>
            <a:r>
              <a:rPr lang="en-US" altLang="en-US" dirty="0"/>
              <a:t> CNPHI </a:t>
            </a:r>
            <a:r>
              <a:rPr lang="en-US" altLang="en-US" dirty="0" err="1"/>
              <a:t>en</a:t>
            </a:r>
            <a:r>
              <a:rPr lang="en-US" altLang="en-US" dirty="0"/>
              <a:t> </a:t>
            </a:r>
            <a:r>
              <a:rPr lang="en-US" altLang="en-US" dirty="0" err="1"/>
              <a:t>représentent</a:t>
            </a:r>
            <a:r>
              <a:rPr lang="en-US" altLang="en-US" dirty="0"/>
              <a:t> 33 %. </a:t>
            </a:r>
          </a:p>
          <a:p>
            <a:endParaRPr lang="en-US" altLang="en-US" dirty="0"/>
          </a:p>
          <a:p>
            <a:r>
              <a:rPr lang="en-US" altLang="en-US" dirty="0"/>
              <a:t>Au </a:t>
            </a:r>
            <a:r>
              <a:rPr lang="en-US" altLang="en-US" dirty="0" err="1"/>
              <a:t>cours</a:t>
            </a:r>
            <a:r>
              <a:rPr lang="en-US" altLang="en-US" dirty="0"/>
              <a:t> de </a:t>
            </a:r>
            <a:r>
              <a:rPr lang="en-US" altLang="en-US" dirty="0" err="1"/>
              <a:t>l'année</a:t>
            </a:r>
            <a:r>
              <a:rPr lang="en-US" altLang="en-US" dirty="0"/>
              <a:t> </a:t>
            </a:r>
            <a:r>
              <a:rPr lang="en-US" altLang="en-US" dirty="0" err="1"/>
              <a:t>écoulée</a:t>
            </a:r>
            <a:r>
              <a:rPr lang="en-US" altLang="en-US" dirty="0"/>
              <a:t>, </a:t>
            </a:r>
            <a:r>
              <a:rPr lang="en-US" altLang="en-US" dirty="0" err="1"/>
              <a:t>tous</a:t>
            </a:r>
            <a:r>
              <a:rPr lang="en-US" altLang="en-US" dirty="0"/>
              <a:t> les </a:t>
            </a:r>
            <a:r>
              <a:rPr lang="en-US" altLang="en-US" dirty="0" err="1"/>
              <a:t>groupes</a:t>
            </a:r>
            <a:r>
              <a:rPr lang="en-US" altLang="en-US" dirty="0"/>
              <a:t> </a:t>
            </a:r>
            <a:r>
              <a:rPr lang="en-US" altLang="en-US" dirty="0" err="1"/>
              <a:t>démographiques</a:t>
            </a:r>
            <a:r>
              <a:rPr lang="en-US" altLang="en-US" dirty="0"/>
              <a:t>, à </a:t>
            </a:r>
            <a:r>
              <a:rPr lang="en-US" altLang="en-US" dirty="0" err="1"/>
              <a:t>l'exception</a:t>
            </a:r>
            <a:r>
              <a:rPr lang="en-US" altLang="en-US" dirty="0"/>
              <a:t> de </a:t>
            </a:r>
            <a:r>
              <a:rPr lang="en-US" altLang="en-US" dirty="0" err="1"/>
              <a:t>l'industrie</a:t>
            </a:r>
            <a:r>
              <a:rPr lang="en-US" altLang="en-US" dirty="0"/>
              <a:t>, </a:t>
            </a:r>
            <a:r>
              <a:rPr lang="en-US" altLang="en-US" dirty="0" err="1"/>
              <a:t>ont</a:t>
            </a:r>
            <a:r>
              <a:rPr lang="en-US" altLang="en-US" dirty="0"/>
              <a:t> </a:t>
            </a:r>
            <a:r>
              <a:rPr lang="en-US" altLang="en-US" dirty="0" err="1"/>
              <a:t>connu</a:t>
            </a:r>
            <a:r>
              <a:rPr lang="en-US" altLang="en-US" dirty="0"/>
              <a:t> </a:t>
            </a:r>
            <a:r>
              <a:rPr lang="en-US" altLang="en-US" dirty="0" err="1"/>
              <a:t>une</a:t>
            </a:r>
            <a:r>
              <a:rPr lang="en-US" altLang="en-US" dirty="0"/>
              <a:t> augmentation du </a:t>
            </a:r>
            <a:r>
              <a:rPr lang="en-US" altLang="en-US" dirty="0" err="1"/>
              <a:t>nombre</a:t>
            </a:r>
            <a:r>
              <a:rPr lang="en-US" altLang="en-US" dirty="0"/>
              <a:t> de </a:t>
            </a:r>
            <a:r>
              <a:rPr lang="en-US" altLang="en-US" dirty="0" err="1"/>
              <a:t>leurs</a:t>
            </a:r>
            <a:r>
              <a:rPr lang="en-US" altLang="en-US" dirty="0"/>
              <a:t> </a:t>
            </a:r>
            <a:r>
              <a:rPr lang="en-US" altLang="en-US" dirty="0" err="1"/>
              <a:t>membres</a:t>
            </a:r>
            <a:r>
              <a:rPr lang="en-US" altLang="en-US" dirty="0"/>
              <a:t>. </a:t>
            </a:r>
            <a:r>
              <a:rPr lang="en-CA" altLang="en-US" dirty="0"/>
              <a:t>Un nouveau </a:t>
            </a:r>
            <a:r>
              <a:rPr lang="en-CA" altLang="en-US" dirty="0" err="1"/>
              <a:t>groupe</a:t>
            </a:r>
            <a:r>
              <a:rPr lang="en-CA" altLang="en-US" dirty="0"/>
              <a:t> </a:t>
            </a:r>
            <a:r>
              <a:rPr lang="en-CA" altLang="en-US" dirty="0" err="1"/>
              <a:t>démographique</a:t>
            </a:r>
            <a:r>
              <a:rPr lang="en-CA" altLang="en-US" dirty="0"/>
              <a:t> a </a:t>
            </a:r>
            <a:r>
              <a:rPr lang="en-CA" altLang="en-US" dirty="0" err="1"/>
              <a:t>également</a:t>
            </a:r>
            <a:r>
              <a:rPr lang="en-CA" altLang="en-US" dirty="0"/>
              <a:t> </a:t>
            </a:r>
            <a:r>
              <a:rPr lang="en-CA" altLang="en-US" dirty="0" err="1"/>
              <a:t>été</a:t>
            </a:r>
            <a:r>
              <a:rPr lang="en-CA" altLang="en-US" dirty="0"/>
              <a:t> </a:t>
            </a:r>
            <a:r>
              <a:rPr lang="en-CA" altLang="en-US" dirty="0" err="1"/>
              <a:t>ajouté</a:t>
            </a:r>
            <a:r>
              <a:rPr lang="en-CA" altLang="en-US" dirty="0"/>
              <a:t> pour </a:t>
            </a:r>
            <a:r>
              <a:rPr lang="en-CA" altLang="en-US" dirty="0" err="1"/>
              <a:t>tenir</a:t>
            </a:r>
            <a:r>
              <a:rPr lang="en-CA" altLang="en-US" dirty="0"/>
              <a:t> </a:t>
            </a:r>
            <a:r>
              <a:rPr lang="en-CA" altLang="en-US" dirty="0" err="1"/>
              <a:t>compte</a:t>
            </a:r>
            <a:r>
              <a:rPr lang="en-CA" altLang="en-US" dirty="0"/>
              <a:t> de la </a:t>
            </a:r>
            <a:r>
              <a:rPr lang="en-CA" altLang="en-US" dirty="0" err="1"/>
              <a:t>représentation</a:t>
            </a:r>
            <a:r>
              <a:rPr lang="en-CA" altLang="en-US" dirty="0"/>
              <a:t> </a:t>
            </a:r>
            <a:r>
              <a:rPr lang="en-CA" altLang="en-US" dirty="0" err="1"/>
              <a:t>autochtone</a:t>
            </a:r>
            <a:r>
              <a:rPr lang="en-US" altLang="en-US" dirty="0"/>
              <a:t>. (</a:t>
            </a:r>
            <a:r>
              <a:rPr lang="en-US" altLang="en-US" dirty="0" err="1"/>
              <a:t>dont</a:t>
            </a:r>
            <a:r>
              <a:rPr lang="en-US" altLang="en-US" dirty="0"/>
              <a:t> nous </a:t>
            </a:r>
            <a:r>
              <a:rPr lang="en-US" altLang="en-US" dirty="0" err="1"/>
              <a:t>avons</a:t>
            </a:r>
            <a:r>
              <a:rPr lang="en-US" altLang="en-US" dirty="0"/>
              <a:t> un </a:t>
            </a:r>
            <a:r>
              <a:rPr lang="en-US" altLang="en-US" dirty="0" err="1"/>
              <a:t>membre</a:t>
            </a:r>
            <a:r>
              <a:rPr lang="en-US" altLang="en-US" dirty="0"/>
              <a:t> </a:t>
            </a:r>
            <a:r>
              <a:rPr lang="en-US" altLang="en-US" dirty="0" err="1"/>
              <a:t>aujourd'hui</a:t>
            </a:r>
            <a:r>
              <a:rPr lang="en-US" altLang="en-US" dirty="0"/>
              <a:t>).</a:t>
            </a:r>
            <a:endParaRPr lang="en-CA" altLang="en-US" dirty="0"/>
          </a:p>
        </p:txBody>
      </p:sp>
      <p:sp>
        <p:nvSpPr>
          <p:cNvPr id="4" name="Slide Number Placeholder 3">
            <a:extLst>
              <a:ext uri="{FF2B5EF4-FFF2-40B4-BE49-F238E27FC236}">
                <a16:creationId xmlns:a16="http://schemas.microsoft.com/office/drawing/2014/main" id="{122FCC7F-9B7A-3F8F-0099-F581750FCEF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2ADC8F1-5C8D-427B-8A1D-A2B022F3F044}" type="slidenum">
              <a:rPr lang="en-CA" altLang="en-US"/>
              <a:t>9</a:t>
            </a:fld>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45E36D63-97B2-5CC6-0B6E-206B10D885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8C727CFA-1655-90B6-C7AB-C357E1C315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Cette</a:t>
            </a:r>
            <a:r>
              <a:rPr lang="en-US" altLang="en-US" dirty="0"/>
              <a:t> diapositive </a:t>
            </a:r>
            <a:r>
              <a:rPr lang="en-US" altLang="en-US" dirty="0" err="1"/>
              <a:t>présente</a:t>
            </a:r>
            <a:r>
              <a:rPr lang="en-US" altLang="en-US" dirty="0"/>
              <a:t> </a:t>
            </a:r>
            <a:r>
              <a:rPr lang="en-US" altLang="en-US" dirty="0" err="1"/>
              <a:t>une</a:t>
            </a:r>
            <a:r>
              <a:rPr lang="en-US" altLang="en-US" dirty="0"/>
              <a:t> </a:t>
            </a:r>
            <a:r>
              <a:rPr lang="en-US" altLang="en-US" dirty="0" err="1"/>
              <a:t>répartition</a:t>
            </a:r>
            <a:r>
              <a:rPr lang="en-US" altLang="en-US" dirty="0"/>
              <a:t> plus </a:t>
            </a:r>
            <a:r>
              <a:rPr lang="en-US" altLang="en-US" dirty="0" err="1"/>
              <a:t>détaillée</a:t>
            </a:r>
            <a:r>
              <a:rPr lang="en-US" altLang="en-US" dirty="0"/>
              <a:t> de la composition des </a:t>
            </a:r>
            <a:r>
              <a:rPr lang="en-US" altLang="en-US" dirty="0" err="1"/>
              <a:t>gouvernements</a:t>
            </a:r>
            <a:r>
              <a:rPr lang="en-US" altLang="en-US" dirty="0"/>
              <a:t>.</a:t>
            </a:r>
          </a:p>
          <a:p>
            <a:endParaRPr lang="en-US" altLang="en-US" dirty="0"/>
          </a:p>
          <a:p>
            <a:r>
              <a:rPr lang="en-US" altLang="en-US" dirty="0"/>
              <a:t>La figure de gauche montre la proportion de </a:t>
            </a:r>
            <a:r>
              <a:rPr lang="en-US" altLang="en-US" dirty="0" err="1"/>
              <a:t>membres</a:t>
            </a:r>
            <a:r>
              <a:rPr lang="en-US" altLang="en-US" dirty="0"/>
              <a:t> </a:t>
            </a:r>
            <a:r>
              <a:rPr lang="en-US" altLang="en-US" dirty="0" err="1"/>
              <a:t>appartenant</a:t>
            </a:r>
            <a:r>
              <a:rPr lang="en-US" altLang="en-US" dirty="0"/>
              <a:t> à </a:t>
            </a:r>
            <a:r>
              <a:rPr lang="en-US" altLang="en-US" dirty="0" err="1"/>
              <a:t>chacune</a:t>
            </a:r>
            <a:r>
              <a:rPr lang="en-US" altLang="en-US" dirty="0"/>
              <a:t> des </a:t>
            </a:r>
            <a:r>
              <a:rPr lang="en-US" altLang="en-US" dirty="0" err="1"/>
              <a:t>organisations</a:t>
            </a:r>
            <a:r>
              <a:rPr lang="en-US" altLang="en-US" dirty="0"/>
              <a:t> du </a:t>
            </a:r>
            <a:r>
              <a:rPr lang="en-US" altLang="en-US" dirty="0" err="1"/>
              <a:t>gouvernement</a:t>
            </a:r>
            <a:r>
              <a:rPr lang="en-US" altLang="en-US" dirty="0"/>
              <a:t> </a:t>
            </a:r>
            <a:r>
              <a:rPr lang="en-US" altLang="en-US" dirty="0" err="1"/>
              <a:t>fédéral</a:t>
            </a:r>
            <a:r>
              <a:rPr lang="en-US" altLang="en-US" dirty="0"/>
              <a:t>. La </a:t>
            </a:r>
            <a:r>
              <a:rPr lang="en-US" altLang="en-US" dirty="0" err="1"/>
              <a:t>majorité</a:t>
            </a:r>
            <a:r>
              <a:rPr lang="en-US" altLang="en-US" dirty="0"/>
              <a:t> des </a:t>
            </a:r>
            <a:r>
              <a:rPr lang="en-US" altLang="en-US" dirty="0" err="1"/>
              <a:t>membres</a:t>
            </a:r>
            <a:r>
              <a:rPr lang="en-US" altLang="en-US" dirty="0"/>
              <a:t> du </a:t>
            </a:r>
            <a:r>
              <a:rPr lang="en-US" altLang="en-US" dirty="0" err="1"/>
              <a:t>gouvernement</a:t>
            </a:r>
            <a:r>
              <a:rPr lang="en-US" altLang="en-US" dirty="0"/>
              <a:t> </a:t>
            </a:r>
            <a:r>
              <a:rPr lang="en-US" altLang="en-US" dirty="0" err="1"/>
              <a:t>fédéral</a:t>
            </a:r>
            <a:r>
              <a:rPr lang="en-US" altLang="en-US" dirty="0"/>
              <a:t> </a:t>
            </a:r>
            <a:r>
              <a:rPr lang="en-US" altLang="en-US" dirty="0" err="1"/>
              <a:t>proviennent</a:t>
            </a:r>
            <a:r>
              <a:rPr lang="en-US" altLang="en-US" dirty="0"/>
              <a:t> de </a:t>
            </a:r>
            <a:r>
              <a:rPr lang="en-US" altLang="en-US" dirty="0" err="1"/>
              <a:t>l'ACIA</a:t>
            </a:r>
            <a:r>
              <a:rPr lang="en-US" altLang="en-US" dirty="0"/>
              <a:t>, </a:t>
            </a:r>
            <a:r>
              <a:rPr lang="en-US" altLang="en-US" dirty="0" err="1"/>
              <a:t>suivie</a:t>
            </a:r>
            <a:r>
              <a:rPr lang="en-US" altLang="en-US" dirty="0"/>
              <a:t> de </a:t>
            </a:r>
            <a:r>
              <a:rPr lang="en-US" altLang="en-US" dirty="0" err="1"/>
              <a:t>l'ASPC</a:t>
            </a:r>
            <a:r>
              <a:rPr lang="en-US" altLang="en-US" dirty="0"/>
              <a:t> et </a:t>
            </a:r>
            <a:r>
              <a:rPr lang="en-US" altLang="en-US" dirty="0" err="1"/>
              <a:t>d'AAC</a:t>
            </a:r>
            <a:r>
              <a:rPr lang="en-US" altLang="en-US" dirty="0"/>
              <a:t>. </a:t>
            </a:r>
            <a:r>
              <a:rPr lang="en-US" altLang="en-US" dirty="0" err="1"/>
              <a:t>Santé</a:t>
            </a:r>
            <a:r>
              <a:rPr lang="en-US" altLang="en-US" dirty="0"/>
              <a:t> Canada, </a:t>
            </a:r>
            <a:r>
              <a:rPr lang="en-US" altLang="en-US" dirty="0" err="1"/>
              <a:t>Environnement</a:t>
            </a:r>
            <a:r>
              <a:rPr lang="en-US" altLang="en-US" dirty="0"/>
              <a:t> et </a:t>
            </a:r>
            <a:r>
              <a:rPr lang="en-US" altLang="en-US" dirty="0" err="1"/>
              <a:t>Changement</a:t>
            </a:r>
            <a:r>
              <a:rPr lang="en-US" altLang="en-US" dirty="0"/>
              <a:t> </a:t>
            </a:r>
            <a:r>
              <a:rPr lang="en-US" altLang="en-US" dirty="0" err="1"/>
              <a:t>climatique</a:t>
            </a:r>
            <a:r>
              <a:rPr lang="en-US" altLang="en-US" dirty="0"/>
              <a:t> Canada, </a:t>
            </a:r>
            <a:r>
              <a:rPr lang="en-US" altLang="en-US" dirty="0" err="1"/>
              <a:t>Pêches</a:t>
            </a:r>
            <a:r>
              <a:rPr lang="en-US" altLang="en-US" dirty="0"/>
              <a:t> et </a:t>
            </a:r>
            <a:r>
              <a:rPr lang="en-US" altLang="en-US" dirty="0" err="1"/>
              <a:t>Océans</a:t>
            </a:r>
            <a:r>
              <a:rPr lang="en-US" altLang="en-US" dirty="0"/>
              <a:t> Canada, Parcs Canada, Affaires </a:t>
            </a:r>
            <a:r>
              <a:rPr lang="en-US" altLang="en-US" dirty="0" err="1"/>
              <a:t>mondiales</a:t>
            </a:r>
            <a:r>
              <a:rPr lang="en-US" altLang="en-US" dirty="0"/>
              <a:t> Canada et la Commission </a:t>
            </a:r>
            <a:r>
              <a:rPr lang="en-US" altLang="en-US" dirty="0" err="1"/>
              <a:t>canadienne</a:t>
            </a:r>
            <a:r>
              <a:rPr lang="en-US" altLang="en-US" dirty="0"/>
              <a:t> de </a:t>
            </a:r>
            <a:r>
              <a:rPr lang="en-US" altLang="en-US" dirty="0" err="1"/>
              <a:t>sûreté</a:t>
            </a:r>
            <a:r>
              <a:rPr lang="en-US" altLang="en-US" dirty="0"/>
              <a:t> </a:t>
            </a:r>
            <a:r>
              <a:rPr lang="en-US" altLang="en-US" dirty="0" err="1"/>
              <a:t>nucléaire</a:t>
            </a:r>
            <a:r>
              <a:rPr lang="en-US" altLang="en-US" dirty="0"/>
              <a:t> </a:t>
            </a:r>
            <a:r>
              <a:rPr lang="en-US" altLang="en-US" dirty="0" err="1"/>
              <a:t>sont</a:t>
            </a:r>
            <a:r>
              <a:rPr lang="en-US" altLang="en-US" dirty="0"/>
              <a:t> </a:t>
            </a:r>
            <a:r>
              <a:rPr lang="en-US" altLang="en-US" dirty="0" err="1"/>
              <a:t>également</a:t>
            </a:r>
            <a:r>
              <a:rPr lang="en-US" altLang="en-US" dirty="0"/>
              <a:t> </a:t>
            </a:r>
            <a:r>
              <a:rPr lang="en-US" altLang="en-US" dirty="0" err="1"/>
              <a:t>représentés</a:t>
            </a:r>
            <a:r>
              <a:rPr lang="en-US" altLang="en-US" dirty="0"/>
              <a:t>.</a:t>
            </a:r>
            <a:endParaRPr lang="en-CA" altLang="en-US" dirty="0"/>
          </a:p>
          <a:p>
            <a:r>
              <a:rPr lang="en-US" altLang="en-US" dirty="0"/>
              <a:t>  </a:t>
            </a:r>
          </a:p>
          <a:p>
            <a:r>
              <a:rPr lang="en-US" altLang="en-US" dirty="0"/>
              <a:t>La figure de droite </a:t>
            </a:r>
            <a:r>
              <a:rPr lang="en-US" altLang="en-US" dirty="0" err="1"/>
              <a:t>indique</a:t>
            </a:r>
            <a:r>
              <a:rPr lang="en-US" altLang="en-US" dirty="0"/>
              <a:t> le </a:t>
            </a:r>
            <a:r>
              <a:rPr lang="en-US" altLang="en-US" dirty="0" err="1"/>
              <a:t>nombre</a:t>
            </a:r>
            <a:r>
              <a:rPr lang="en-US" altLang="en-US" dirty="0"/>
              <a:t> de </a:t>
            </a:r>
            <a:r>
              <a:rPr lang="en-US" altLang="en-US" dirty="0" err="1"/>
              <a:t>membres</a:t>
            </a:r>
            <a:r>
              <a:rPr lang="en-US" altLang="en-US" dirty="0"/>
              <a:t> </a:t>
            </a:r>
            <a:r>
              <a:rPr lang="en-US" altLang="en-US" dirty="0" err="1"/>
              <a:t>issus</a:t>
            </a:r>
            <a:r>
              <a:rPr lang="en-US" altLang="en-US" dirty="0"/>
              <a:t> </a:t>
            </a:r>
            <a:r>
              <a:rPr lang="en-US" altLang="en-US" dirty="0" err="1"/>
              <a:t>d'organisations</a:t>
            </a:r>
            <a:r>
              <a:rPr lang="en-US" altLang="en-US" dirty="0"/>
              <a:t> </a:t>
            </a:r>
            <a:r>
              <a:rPr lang="en-US" altLang="en-US" dirty="0" err="1"/>
              <a:t>gouvernementales</a:t>
            </a:r>
            <a:r>
              <a:rPr lang="en-US" altLang="en-US" dirty="0"/>
              <a:t> </a:t>
            </a:r>
            <a:r>
              <a:rPr lang="en-US" altLang="en-US" dirty="0" err="1"/>
              <a:t>provinciales</a:t>
            </a:r>
            <a:r>
              <a:rPr lang="en-US" altLang="en-US" dirty="0"/>
              <a:t>. La </a:t>
            </a:r>
            <a:r>
              <a:rPr lang="en-US" altLang="en-US" dirty="0" err="1"/>
              <a:t>représentation</a:t>
            </a:r>
            <a:r>
              <a:rPr lang="en-US" altLang="en-US" dirty="0"/>
              <a:t> </a:t>
            </a:r>
            <a:r>
              <a:rPr lang="en-US" altLang="en-US" dirty="0" err="1"/>
              <a:t>provinciale</a:t>
            </a:r>
            <a:r>
              <a:rPr lang="en-US" altLang="en-US" dirty="0"/>
              <a:t> a </a:t>
            </a:r>
            <a:r>
              <a:rPr lang="en-US" altLang="en-US" dirty="0" err="1"/>
              <a:t>augmenté</a:t>
            </a:r>
            <a:r>
              <a:rPr lang="en-US" altLang="en-US" dirty="0"/>
              <a:t> </a:t>
            </a:r>
            <a:r>
              <a:rPr lang="en-US" altLang="en-US" dirty="0" err="1"/>
              <a:t>l'année</a:t>
            </a:r>
            <a:r>
              <a:rPr lang="en-US" altLang="en-US" dirty="0"/>
              <a:t> </a:t>
            </a:r>
            <a:r>
              <a:rPr lang="en-US" altLang="en-US" dirty="0" err="1"/>
              <a:t>dernière</a:t>
            </a:r>
            <a:r>
              <a:rPr lang="en-US" altLang="en-US" dirty="0"/>
              <a:t> </a:t>
            </a:r>
            <a:r>
              <a:rPr lang="en-US" altLang="en-US" dirty="0" err="1"/>
              <a:t>d'environ</a:t>
            </a:r>
            <a:r>
              <a:rPr lang="en-US" altLang="en-US" dirty="0"/>
              <a:t> 60 % (50 </a:t>
            </a:r>
            <a:r>
              <a:rPr lang="en-US" altLang="en-US" dirty="0" err="1"/>
              <a:t>membres</a:t>
            </a:r>
            <a:r>
              <a:rPr lang="en-US" altLang="en-US" dirty="0"/>
              <a:t>), les augmentations les plus </a:t>
            </a:r>
            <a:r>
              <a:rPr lang="en-US" altLang="en-US" dirty="0" err="1"/>
              <a:t>significatives</a:t>
            </a:r>
            <a:r>
              <a:rPr lang="en-US" altLang="en-US" dirty="0"/>
              <a:t> </a:t>
            </a:r>
            <a:r>
              <a:rPr lang="en-US" altLang="en-US" dirty="0" err="1"/>
              <a:t>étant</a:t>
            </a:r>
            <a:r>
              <a:rPr lang="en-US" altLang="en-US" dirty="0"/>
              <a:t> </a:t>
            </a:r>
            <a:r>
              <a:rPr lang="en-US" altLang="en-US" dirty="0" err="1"/>
              <a:t>observées</a:t>
            </a:r>
            <a:r>
              <a:rPr lang="en-US" altLang="en-US" dirty="0"/>
              <a:t> </a:t>
            </a:r>
            <a:r>
              <a:rPr lang="en-US" altLang="en-US" dirty="0" err="1"/>
              <a:t>en</a:t>
            </a:r>
            <a:r>
              <a:rPr lang="en-US" altLang="en-US" dirty="0"/>
              <a:t> </a:t>
            </a:r>
            <a:r>
              <a:rPr lang="en-US" altLang="en-US" dirty="0" err="1"/>
              <a:t>Colombie-Britannique</a:t>
            </a:r>
            <a:r>
              <a:rPr lang="en-US" altLang="en-US" dirty="0"/>
              <a:t> (grâce à </a:t>
            </a:r>
            <a:r>
              <a:rPr lang="en-US" altLang="en-US" dirty="0" err="1"/>
              <a:t>l'adhésion</a:t>
            </a:r>
            <a:r>
              <a:rPr lang="en-US" altLang="en-US" dirty="0"/>
              <a:t> des BC Centers for Disease Control) et au Québec. En 2023, la CMEZ a </a:t>
            </a:r>
            <a:r>
              <a:rPr lang="en-US" altLang="en-US" dirty="0" err="1"/>
              <a:t>également</a:t>
            </a:r>
            <a:r>
              <a:rPr lang="en-US" altLang="en-US" dirty="0"/>
              <a:t> </a:t>
            </a:r>
            <a:r>
              <a:rPr lang="en-US" altLang="en-US" dirty="0" err="1"/>
              <a:t>reçu</a:t>
            </a:r>
            <a:r>
              <a:rPr lang="en-US" altLang="en-US" dirty="0"/>
              <a:t> </a:t>
            </a:r>
            <a:r>
              <a:rPr lang="en-US" altLang="en-US" dirty="0" err="1"/>
              <a:t>sa</a:t>
            </a:r>
            <a:r>
              <a:rPr lang="en-US" altLang="en-US" dirty="0"/>
              <a:t> première </a:t>
            </a:r>
            <a:r>
              <a:rPr lang="en-US" altLang="en-US" dirty="0" err="1"/>
              <a:t>représentation</a:t>
            </a:r>
            <a:r>
              <a:rPr lang="en-US" altLang="en-US" dirty="0"/>
              <a:t> </a:t>
            </a:r>
            <a:r>
              <a:rPr lang="en-US" altLang="en-US" dirty="0" err="1"/>
              <a:t>territoriale</a:t>
            </a:r>
            <a:r>
              <a:rPr lang="en-US" altLang="en-US" dirty="0"/>
              <a:t> avec des </a:t>
            </a:r>
            <a:r>
              <a:rPr lang="en-US" altLang="en-US" dirty="0" err="1"/>
              <a:t>professionnels</a:t>
            </a:r>
            <a:r>
              <a:rPr lang="en-US" altLang="en-US" dirty="0"/>
              <a:t> du Yukon qui </a:t>
            </a:r>
            <a:r>
              <a:rPr lang="en-US" altLang="en-US" dirty="0" err="1"/>
              <a:t>ont</a:t>
            </a:r>
            <a:r>
              <a:rPr lang="en-US" altLang="en-US" dirty="0"/>
              <a:t> rejoint la </a:t>
            </a:r>
            <a:r>
              <a:rPr lang="en-US" altLang="en-US" dirty="0" err="1"/>
              <a:t>liste</a:t>
            </a:r>
            <a:r>
              <a:rPr lang="en-US" altLang="en-US" dirty="0"/>
              <a:t> de distribution de la </a:t>
            </a:r>
            <a:r>
              <a:rPr lang="en-US" altLang="en-US" dirty="0" err="1"/>
              <a:t>communauté</a:t>
            </a:r>
            <a:r>
              <a:rPr lang="en-US" altLang="en-US" dirty="0"/>
              <a:t>.</a:t>
            </a:r>
            <a:endParaRPr lang="en-CA" altLang="en-US" dirty="0"/>
          </a:p>
          <a:p>
            <a:endParaRPr lang="en-US" altLang="en-US" dirty="0"/>
          </a:p>
          <a:p>
            <a:r>
              <a:rPr lang="en-US" altLang="en-US" dirty="0"/>
              <a:t>Nous </a:t>
            </a:r>
            <a:r>
              <a:rPr lang="en-US" altLang="en-US" dirty="0" err="1"/>
              <a:t>avons</a:t>
            </a:r>
            <a:r>
              <a:rPr lang="en-US" altLang="en-US" dirty="0"/>
              <a:t> </a:t>
            </a:r>
            <a:r>
              <a:rPr lang="en-US" altLang="en-US" dirty="0" err="1"/>
              <a:t>donc</a:t>
            </a:r>
            <a:r>
              <a:rPr lang="en-US" altLang="en-US" dirty="0"/>
              <a:t> </a:t>
            </a:r>
            <a:r>
              <a:rPr lang="en-US" altLang="en-US" dirty="0" err="1"/>
              <a:t>maintenant</a:t>
            </a:r>
            <a:r>
              <a:rPr lang="en-US" altLang="en-US" dirty="0"/>
              <a:t> des </a:t>
            </a:r>
            <a:r>
              <a:rPr lang="en-US" altLang="en-US" dirty="0" err="1"/>
              <a:t>membres</a:t>
            </a:r>
            <a:r>
              <a:rPr lang="en-US" altLang="en-US" dirty="0"/>
              <a:t> dans 9/10 provinces et 1/3 </a:t>
            </a:r>
            <a:r>
              <a:rPr lang="en-US" altLang="en-US" dirty="0" err="1"/>
              <a:t>territoires</a:t>
            </a:r>
            <a:r>
              <a:rPr lang="en-US" altLang="en-US" dirty="0"/>
              <a:t>.</a:t>
            </a:r>
            <a:endParaRPr lang="en-CA" altLang="en-US" dirty="0"/>
          </a:p>
          <a:p>
            <a:endParaRPr lang="en-CA" altLang="en-US" dirty="0"/>
          </a:p>
        </p:txBody>
      </p:sp>
      <p:sp>
        <p:nvSpPr>
          <p:cNvPr id="4" name="Slide Number Placeholder 3">
            <a:extLst>
              <a:ext uri="{FF2B5EF4-FFF2-40B4-BE49-F238E27FC236}">
                <a16:creationId xmlns:a16="http://schemas.microsoft.com/office/drawing/2014/main" id="{DF4DA80F-8070-95F1-3718-559C03285CD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1BE4FC-823C-4771-9DDC-DCDD2D756FAD}" type="slidenum">
              <a:rPr lang="en-CA" altLang="en-US"/>
              <a:t>10</a:t>
            </a:fld>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358F796-C011-3B57-79D0-B5D28C60C8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5EB11C3B-A19E-58CB-119A-518BFE618F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Les rapports </a:t>
            </a:r>
            <a:r>
              <a:rPr lang="en-CA" altLang="en-US" dirty="0" err="1"/>
              <a:t>spécifiques</a:t>
            </a:r>
            <a:r>
              <a:rPr lang="en-CA" altLang="en-US" dirty="0"/>
              <a:t> à </a:t>
            </a:r>
            <a:r>
              <a:rPr lang="en-CA" altLang="en-US" dirty="0" err="1"/>
              <a:t>chaque</a:t>
            </a:r>
            <a:r>
              <a:rPr lang="en-CA" altLang="en-US" dirty="0"/>
              <a:t> discipline </a:t>
            </a:r>
            <a:r>
              <a:rPr lang="en-CA" altLang="en-US" dirty="0" err="1"/>
              <a:t>sont</a:t>
            </a:r>
            <a:r>
              <a:rPr lang="en-CA" altLang="en-US" dirty="0"/>
              <a:t> </a:t>
            </a:r>
            <a:r>
              <a:rPr lang="en-CA" altLang="en-US" dirty="0" err="1"/>
              <a:t>transmis</a:t>
            </a:r>
            <a:r>
              <a:rPr lang="en-CA" altLang="en-US" dirty="0"/>
              <a:t> aux </a:t>
            </a:r>
            <a:r>
              <a:rPr lang="en-CA" altLang="en-US" dirty="0" err="1"/>
              <a:t>groupes</a:t>
            </a:r>
            <a:r>
              <a:rPr lang="en-CA" altLang="en-US" dirty="0"/>
              <a:t> du </a:t>
            </a:r>
            <a:r>
              <a:rPr lang="en-CA" altLang="en-US" dirty="0" err="1"/>
              <a:t>réseau</a:t>
            </a:r>
            <a:r>
              <a:rPr lang="en-CA" altLang="en-US" dirty="0"/>
              <a:t> des </a:t>
            </a:r>
            <a:r>
              <a:rPr lang="en-CA" altLang="en-US" dirty="0" err="1"/>
              <a:t>espèces</a:t>
            </a:r>
            <a:r>
              <a:rPr lang="en-CA" altLang="en-US" dirty="0"/>
              <a:t> du SCSSA et au CSHIN.</a:t>
            </a:r>
          </a:p>
          <a:p>
            <a:endParaRPr lang="en-CA" altLang="en-US" dirty="0"/>
          </a:p>
          <a:p>
            <a:r>
              <a:rPr lang="en-CA" altLang="en-US" dirty="0"/>
              <a:t>Il </a:t>
            </a:r>
            <a:r>
              <a:rPr lang="en-CA" altLang="en-US" dirty="0" err="1"/>
              <a:t>n'y</a:t>
            </a:r>
            <a:r>
              <a:rPr lang="en-CA" altLang="en-US" dirty="0"/>
              <a:t> a pas </a:t>
            </a:r>
            <a:r>
              <a:rPr lang="en-CA" altLang="en-US" dirty="0" err="1"/>
              <a:t>eu</a:t>
            </a:r>
            <a:r>
              <a:rPr lang="en-CA" altLang="en-US" dirty="0"/>
              <a:t> de </a:t>
            </a:r>
            <a:r>
              <a:rPr lang="en-CA" altLang="en-US" dirty="0" err="1"/>
              <a:t>réunions</a:t>
            </a:r>
            <a:r>
              <a:rPr lang="en-CA" altLang="en-US" dirty="0"/>
              <a:t> de scoping </a:t>
            </a:r>
            <a:r>
              <a:rPr lang="en-CA" altLang="en-US" dirty="0" err="1"/>
              <a:t>cette</a:t>
            </a:r>
            <a:r>
              <a:rPr lang="en-CA" altLang="en-US" dirty="0"/>
              <a:t> </a:t>
            </a:r>
            <a:r>
              <a:rPr lang="en-CA" altLang="en-US" dirty="0" err="1"/>
              <a:t>année</a:t>
            </a:r>
            <a:r>
              <a:rPr lang="en-CA" altLang="en-US" dirty="0"/>
              <a:t>, </a:t>
            </a:r>
            <a:r>
              <a:rPr lang="en-CA" altLang="en-US" dirty="0" err="1"/>
              <a:t>mais</a:t>
            </a:r>
            <a:r>
              <a:rPr lang="en-CA" altLang="en-US" dirty="0"/>
              <a:t> il y a </a:t>
            </a:r>
            <a:r>
              <a:rPr lang="en-CA" altLang="en-US" dirty="0" err="1"/>
              <a:t>eu</a:t>
            </a:r>
            <a:r>
              <a:rPr lang="en-CA" altLang="en-US" dirty="0"/>
              <a:t> </a:t>
            </a:r>
            <a:r>
              <a:rPr lang="en-CA" altLang="en-US" dirty="0" err="1"/>
              <a:t>une</a:t>
            </a:r>
            <a:r>
              <a:rPr lang="en-CA" altLang="en-US" dirty="0"/>
              <a:t> participation à </a:t>
            </a:r>
            <a:r>
              <a:rPr lang="en-CA" altLang="en-US" dirty="0" err="1"/>
              <a:t>l'analyse</a:t>
            </a:r>
            <a:r>
              <a:rPr lang="en-CA" altLang="en-US" dirty="0"/>
              <a:t> de la </a:t>
            </a:r>
            <a:r>
              <a:rPr lang="en-CA" altLang="en-US" dirty="0" err="1"/>
              <a:t>filière</a:t>
            </a:r>
            <a:r>
              <a:rPr lang="en-CA" altLang="en-US" dirty="0"/>
              <a:t> MPOX, et le début des discussions sur le virus </a:t>
            </a:r>
            <a:r>
              <a:rPr lang="en-CA" altLang="en-US" dirty="0" err="1"/>
              <a:t>Getah</a:t>
            </a:r>
            <a:r>
              <a:rPr lang="en-CA" altLang="en-US" dirty="0"/>
              <a:t> - qui a conduit à </a:t>
            </a:r>
            <a:r>
              <a:rPr lang="en-CA" altLang="en-US" dirty="0" err="1"/>
              <a:t>l'élaboration</a:t>
            </a:r>
            <a:r>
              <a:rPr lang="en-CA" altLang="en-US" dirty="0"/>
              <a:t> de </a:t>
            </a:r>
            <a:r>
              <a:rPr lang="en-CA" altLang="en-US" dirty="0" err="1"/>
              <a:t>l'infodocument</a:t>
            </a:r>
            <a:r>
              <a:rPr lang="en-CA" altLang="en-US" dirty="0"/>
              <a:t>.</a:t>
            </a:r>
          </a:p>
        </p:txBody>
      </p:sp>
      <p:sp>
        <p:nvSpPr>
          <p:cNvPr id="4" name="Slide Number Placeholder 3">
            <a:extLst>
              <a:ext uri="{FF2B5EF4-FFF2-40B4-BE49-F238E27FC236}">
                <a16:creationId xmlns:a16="http://schemas.microsoft.com/office/drawing/2014/main" id="{95758C5B-FB6E-23ED-0894-F5EAFEA2399F}"/>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FD1F3CA-5255-4FDD-B2D9-09C7E296A13C}" type="slidenum">
              <a:rPr lang="en-CA" altLang="en-US"/>
              <a:t>11</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7980AA-30DE-16E1-5470-7C108200897B}"/>
              </a:ext>
            </a:extLst>
          </p:cNvPr>
          <p:cNvSpPr>
            <a:spLocks noGrp="1"/>
          </p:cNvSpPr>
          <p:nvPr>
            <p:ph type="dt" sz="half" idx="10"/>
          </p:nvPr>
        </p:nvSpPr>
        <p:spPr/>
        <p:txBody>
          <a:bodyPr/>
          <a:lstStyle>
            <a:lvl1pPr>
              <a:defRPr/>
            </a:lvl1pPr>
          </a:lstStyle>
          <a:p>
            <a:pPr>
              <a:defRPr/>
            </a:pPr>
            <a:fld id="{45F95B87-CD95-4256-BA64-E53DDD039B52}" type="datetime1">
              <a:rPr lang="en-US"/>
              <a:pPr>
                <a:defRPr/>
              </a:pPr>
              <a:t>1/8/2024</a:t>
            </a:fld>
            <a:endParaRPr lang="en-US"/>
          </a:p>
        </p:txBody>
      </p:sp>
      <p:sp>
        <p:nvSpPr>
          <p:cNvPr id="5" name="Footer Placeholder 4">
            <a:extLst>
              <a:ext uri="{FF2B5EF4-FFF2-40B4-BE49-F238E27FC236}">
                <a16:creationId xmlns:a16="http://schemas.microsoft.com/office/drawing/2014/main" id="{17275D9D-BE31-7BB4-66CE-2C3114EFDEB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1ECA63E-EDA0-C607-4275-D747AB9BB3FE}"/>
              </a:ext>
            </a:extLst>
          </p:cNvPr>
          <p:cNvSpPr>
            <a:spLocks noGrp="1"/>
          </p:cNvSpPr>
          <p:nvPr>
            <p:ph type="sldNum" sz="quarter" idx="12"/>
          </p:nvPr>
        </p:nvSpPr>
        <p:spPr/>
        <p:txBody>
          <a:bodyPr/>
          <a:lstStyle>
            <a:lvl1pPr>
              <a:defRPr/>
            </a:lvl1pPr>
          </a:lstStyle>
          <a:p>
            <a:fld id="{415A18D3-B112-4770-B9DC-339BC6395DD5}" type="slidenum">
              <a:rPr lang="en-US" altLang="en-US"/>
              <a:pPr/>
              <a:t>‹N°›</a:t>
            </a:fld>
            <a:endParaRPr lang="en-US" altLang="en-US"/>
          </a:p>
        </p:txBody>
      </p:sp>
    </p:spTree>
    <p:extLst>
      <p:ext uri="{BB962C8B-B14F-4D97-AF65-F5344CB8AC3E}">
        <p14:creationId xmlns:p14="http://schemas.microsoft.com/office/powerpoint/2010/main" val="3961679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0F380-45E7-33B0-6DC8-F9C1E7E6FC43}"/>
              </a:ext>
            </a:extLst>
          </p:cNvPr>
          <p:cNvSpPr>
            <a:spLocks noGrp="1"/>
          </p:cNvSpPr>
          <p:nvPr>
            <p:ph type="dt" sz="half" idx="10"/>
          </p:nvPr>
        </p:nvSpPr>
        <p:spPr/>
        <p:txBody>
          <a:bodyPr/>
          <a:lstStyle>
            <a:lvl1pPr>
              <a:defRPr/>
            </a:lvl1pPr>
          </a:lstStyle>
          <a:p>
            <a:pPr>
              <a:defRPr/>
            </a:pPr>
            <a:fld id="{FE8ADFAE-F00E-4E18-A0F9-7694222A09C3}" type="datetime1">
              <a:rPr lang="en-US"/>
              <a:pPr>
                <a:defRPr/>
              </a:pPr>
              <a:t>1/8/2024</a:t>
            </a:fld>
            <a:endParaRPr lang="en-US"/>
          </a:p>
        </p:txBody>
      </p:sp>
      <p:sp>
        <p:nvSpPr>
          <p:cNvPr id="5" name="Footer Placeholder 4">
            <a:extLst>
              <a:ext uri="{FF2B5EF4-FFF2-40B4-BE49-F238E27FC236}">
                <a16:creationId xmlns:a16="http://schemas.microsoft.com/office/drawing/2014/main" id="{18723BD6-B6DD-5FB2-5ECD-1C57DFF0710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9BF39C-053E-9323-A649-9A39E31D6EE6}"/>
              </a:ext>
            </a:extLst>
          </p:cNvPr>
          <p:cNvSpPr>
            <a:spLocks noGrp="1"/>
          </p:cNvSpPr>
          <p:nvPr>
            <p:ph type="sldNum" sz="quarter" idx="12"/>
          </p:nvPr>
        </p:nvSpPr>
        <p:spPr/>
        <p:txBody>
          <a:bodyPr/>
          <a:lstStyle>
            <a:lvl1pPr>
              <a:defRPr/>
            </a:lvl1pPr>
          </a:lstStyle>
          <a:p>
            <a:fld id="{53A5383C-ADE1-4FBE-8910-8104BF9AE354}" type="slidenum">
              <a:rPr lang="en-US" altLang="en-US"/>
              <a:pPr/>
              <a:t>‹N°›</a:t>
            </a:fld>
            <a:endParaRPr lang="en-US" altLang="en-US"/>
          </a:p>
        </p:txBody>
      </p:sp>
    </p:spTree>
    <p:extLst>
      <p:ext uri="{BB962C8B-B14F-4D97-AF65-F5344CB8AC3E}">
        <p14:creationId xmlns:p14="http://schemas.microsoft.com/office/powerpoint/2010/main" val="2093768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A77302-46D8-4EC0-D83E-97D958E66263}"/>
              </a:ext>
            </a:extLst>
          </p:cNvPr>
          <p:cNvSpPr>
            <a:spLocks noGrp="1"/>
          </p:cNvSpPr>
          <p:nvPr>
            <p:ph type="dt" sz="half" idx="10"/>
          </p:nvPr>
        </p:nvSpPr>
        <p:spPr/>
        <p:txBody>
          <a:bodyPr/>
          <a:lstStyle>
            <a:lvl1pPr>
              <a:defRPr/>
            </a:lvl1pPr>
          </a:lstStyle>
          <a:p>
            <a:pPr>
              <a:defRPr/>
            </a:pPr>
            <a:fld id="{49EBD57E-80DE-4379-BCB2-908BBA9CFFCA}" type="datetime1">
              <a:rPr lang="en-US"/>
              <a:pPr>
                <a:defRPr/>
              </a:pPr>
              <a:t>1/8/2024</a:t>
            </a:fld>
            <a:endParaRPr lang="en-US"/>
          </a:p>
        </p:txBody>
      </p:sp>
      <p:sp>
        <p:nvSpPr>
          <p:cNvPr id="5" name="Footer Placeholder 4">
            <a:extLst>
              <a:ext uri="{FF2B5EF4-FFF2-40B4-BE49-F238E27FC236}">
                <a16:creationId xmlns:a16="http://schemas.microsoft.com/office/drawing/2014/main" id="{6F558430-71DA-B080-DDAB-F91054FA6D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7AEAF39-67E8-B3E6-3DC1-A8213969DFEA}"/>
              </a:ext>
            </a:extLst>
          </p:cNvPr>
          <p:cNvSpPr>
            <a:spLocks noGrp="1"/>
          </p:cNvSpPr>
          <p:nvPr>
            <p:ph type="sldNum" sz="quarter" idx="12"/>
          </p:nvPr>
        </p:nvSpPr>
        <p:spPr/>
        <p:txBody>
          <a:bodyPr/>
          <a:lstStyle>
            <a:lvl1pPr>
              <a:defRPr/>
            </a:lvl1pPr>
          </a:lstStyle>
          <a:p>
            <a:fld id="{2CF53BC5-CFDE-4563-9628-E025F302BEB8}" type="slidenum">
              <a:rPr lang="en-US" altLang="en-US"/>
              <a:pPr/>
              <a:t>‹N°›</a:t>
            </a:fld>
            <a:endParaRPr lang="en-US" altLang="en-US"/>
          </a:p>
        </p:txBody>
      </p:sp>
    </p:spTree>
    <p:extLst>
      <p:ext uri="{BB962C8B-B14F-4D97-AF65-F5344CB8AC3E}">
        <p14:creationId xmlns:p14="http://schemas.microsoft.com/office/powerpoint/2010/main" val="3555843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C5667655-ED41-747C-CFF9-A33A332D3FB5}"/>
              </a:ext>
            </a:extLst>
          </p:cNvPr>
          <p:cNvSpPr>
            <a:spLocks noGrp="1"/>
          </p:cNvSpPr>
          <p:nvPr>
            <p:ph type="sldNum" sz="quarter" idx="14"/>
          </p:nvPr>
        </p:nvSpPr>
        <p:spPr/>
        <p:txBody>
          <a:bodyPr/>
          <a:lstStyle>
            <a:lvl1pPr>
              <a:defRPr/>
            </a:lvl1pPr>
          </a:lstStyle>
          <a:p>
            <a:fld id="{C754B4CE-E2E6-4716-85E3-8B06E714DFC0}" type="slidenum">
              <a:rPr lang="en-US" altLang="en-US"/>
              <a:pPr/>
              <a:t>‹N°›</a:t>
            </a:fld>
            <a:endParaRPr lang="en-US" altLang="en-US"/>
          </a:p>
        </p:txBody>
      </p:sp>
    </p:spTree>
    <p:extLst>
      <p:ext uri="{BB962C8B-B14F-4D97-AF65-F5344CB8AC3E}">
        <p14:creationId xmlns:p14="http://schemas.microsoft.com/office/powerpoint/2010/main" val="3096001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791B12-A8D0-59B9-1CE5-D8FC44F4EA60}"/>
              </a:ext>
            </a:extLst>
          </p:cNvPr>
          <p:cNvSpPr>
            <a:spLocks noChangeArrowheads="1"/>
          </p:cNvSpPr>
          <p:nvPr/>
        </p:nvSpPr>
        <p:spPr bwMode="auto">
          <a:xfrm>
            <a:off x="519113" y="304800"/>
            <a:ext cx="10352087" cy="64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dirty="0">
                <a:solidFill>
                  <a:srgbClr val="1F497D"/>
                </a:solidFill>
                <a:cs typeface="Arial" charset="0"/>
              </a:rPr>
              <a:t>Centre for Emerging and Zoonotic Disease </a:t>
            </a:r>
          </a:p>
          <a:p>
            <a:pPr eaLnBrk="1" hangingPunct="1">
              <a:lnSpc>
                <a:spcPts val="2000"/>
              </a:lnSpc>
              <a:defRPr/>
            </a:pPr>
            <a:r>
              <a:rPr lang="en-CA" altLang="en-US" sz="3200" baseline="30000" dirty="0">
                <a:solidFill>
                  <a:srgbClr val="1F497D"/>
                </a:solidFill>
                <a:cs typeface="Arial" charset="0"/>
              </a:rPr>
              <a:t> </a:t>
            </a:r>
            <a:r>
              <a:rPr lang="en-CA" altLang="en-US" sz="3200" dirty="0">
                <a:solidFill>
                  <a:srgbClr val="1F497D"/>
                </a:solidFill>
                <a:cs typeface="Arial" charset="0"/>
              </a:rPr>
              <a:t>  </a:t>
            </a:r>
            <a:r>
              <a:rPr lang="en-CA" altLang="en-US" sz="3200" baseline="30000" dirty="0">
                <a:solidFill>
                  <a:srgbClr val="1F497D"/>
                </a:solidFill>
                <a:cs typeface="Arial" charset="0"/>
              </a:rPr>
              <a:t>Integrated Intelligence and Response [CMEZ-IIR]</a:t>
            </a:r>
          </a:p>
        </p:txBody>
      </p:sp>
      <p:sp>
        <p:nvSpPr>
          <p:cNvPr id="3" name="Rectangle 2">
            <a:extLst>
              <a:ext uri="{FF2B5EF4-FFF2-40B4-BE49-F238E27FC236}">
                <a16:creationId xmlns:a16="http://schemas.microsoft.com/office/drawing/2014/main" id="{5CFA5EA3-D087-AAE3-ADBF-D9C17147BB81}"/>
              </a:ext>
            </a:extLst>
          </p:cNvPr>
          <p:cNvSpPr>
            <a:spLocks noChangeArrowheads="1"/>
          </p:cNvSpPr>
          <p:nvPr/>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dirty="0">
                <a:solidFill>
                  <a:srgbClr val="C00000"/>
                </a:solidFill>
                <a:cs typeface="Arial" charset="0"/>
              </a:rPr>
              <a:t>CMEZ-IIR - </a:t>
            </a:r>
            <a:r>
              <a:rPr lang="en-CA" altLang="en-US" b="1" i="1" baseline="30000" dirty="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BE09915-0EBA-F7A2-27FA-6D5E131E6724}"/>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7A51A7F-E374-1820-8050-D4BBDA5E4DFA}"/>
              </a:ext>
            </a:extLst>
          </p:cNvPr>
          <p:cNvSpPr>
            <a:spLocks noChangeArrowheads="1"/>
          </p:cNvSpPr>
          <p:nvPr userDrawn="1"/>
        </p:nvSpPr>
        <p:spPr bwMode="auto">
          <a:xfrm>
            <a:off x="519113" y="304800"/>
            <a:ext cx="10352087" cy="64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dirty="0">
                <a:solidFill>
                  <a:srgbClr val="1F497D"/>
                </a:solidFill>
                <a:cs typeface="Arial" charset="0"/>
              </a:rPr>
              <a:t>Centre for Emerging and Zoonotic Disease </a:t>
            </a:r>
          </a:p>
          <a:p>
            <a:pPr eaLnBrk="1" hangingPunct="1">
              <a:lnSpc>
                <a:spcPts val="2000"/>
              </a:lnSpc>
              <a:defRPr/>
            </a:pPr>
            <a:r>
              <a:rPr lang="en-CA" altLang="en-US" sz="3200" baseline="30000" dirty="0">
                <a:solidFill>
                  <a:srgbClr val="1F497D"/>
                </a:solidFill>
                <a:cs typeface="Arial" charset="0"/>
              </a:rPr>
              <a:t> </a:t>
            </a:r>
            <a:r>
              <a:rPr lang="en-CA" altLang="en-US" sz="3200" dirty="0">
                <a:solidFill>
                  <a:srgbClr val="1F497D"/>
                </a:solidFill>
                <a:cs typeface="Arial" charset="0"/>
              </a:rPr>
              <a:t>  </a:t>
            </a:r>
            <a:r>
              <a:rPr lang="en-CA" altLang="en-US" sz="3200" baseline="30000" dirty="0">
                <a:solidFill>
                  <a:srgbClr val="1F497D"/>
                </a:solidFill>
                <a:cs typeface="Arial" charset="0"/>
              </a:rPr>
              <a:t>Integrated Intelligence and Response [CMEZ-IIR]</a:t>
            </a:r>
          </a:p>
        </p:txBody>
      </p:sp>
      <p:sp>
        <p:nvSpPr>
          <p:cNvPr id="6" name="Rectangle 5">
            <a:extLst>
              <a:ext uri="{FF2B5EF4-FFF2-40B4-BE49-F238E27FC236}">
                <a16:creationId xmlns:a16="http://schemas.microsoft.com/office/drawing/2014/main" id="{9D45366F-4866-4842-DC43-B29D285B1C66}"/>
              </a:ext>
            </a:extLst>
          </p:cNvPr>
          <p:cNvSpPr>
            <a:spLocks noChangeArrowheads="1"/>
          </p:cNvSpPr>
          <p:nvPr userDrawn="1"/>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dirty="0">
                <a:solidFill>
                  <a:srgbClr val="C00000"/>
                </a:solidFill>
                <a:cs typeface="Arial" charset="0"/>
              </a:rPr>
              <a:t>CMEZ-IIR - </a:t>
            </a:r>
            <a:r>
              <a:rPr lang="en-CA" altLang="en-US" b="1" i="1" baseline="30000" dirty="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058183-9F4A-9740-925B-614EFB3FB7AD}"/>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868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4233A9-87E1-7FC9-A110-CA8F8C964728}"/>
              </a:ext>
            </a:extLst>
          </p:cNvPr>
          <p:cNvSpPr>
            <a:spLocks noGrp="1"/>
          </p:cNvSpPr>
          <p:nvPr>
            <p:ph type="dt" sz="half" idx="10"/>
          </p:nvPr>
        </p:nvSpPr>
        <p:spPr/>
        <p:txBody>
          <a:bodyPr/>
          <a:lstStyle>
            <a:lvl1pPr eaLnBrk="0" hangingPunct="0">
              <a:defRPr/>
            </a:lvl1pPr>
          </a:lstStyle>
          <a:p>
            <a:pPr>
              <a:defRPr/>
            </a:pPr>
            <a:fld id="{B612C9B0-D3F7-495D-A157-87B0F2F4C049}" type="datetime1">
              <a:rPr lang="en-US"/>
              <a:pPr>
                <a:defRPr/>
              </a:pPr>
              <a:t>1/8/2024</a:t>
            </a:fld>
            <a:endParaRPr lang="en-US" dirty="0"/>
          </a:p>
        </p:txBody>
      </p:sp>
      <p:sp>
        <p:nvSpPr>
          <p:cNvPr id="5" name="Footer Placeholder 4">
            <a:extLst>
              <a:ext uri="{FF2B5EF4-FFF2-40B4-BE49-F238E27FC236}">
                <a16:creationId xmlns:a16="http://schemas.microsoft.com/office/drawing/2014/main" id="{EE1924CB-504B-5695-5CCA-44DE8F06913F}"/>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E0477479-C322-0383-B69E-74B550B2E28D}"/>
              </a:ext>
            </a:extLst>
          </p:cNvPr>
          <p:cNvSpPr>
            <a:spLocks noGrp="1"/>
          </p:cNvSpPr>
          <p:nvPr>
            <p:ph type="sldNum" sz="quarter" idx="12"/>
          </p:nvPr>
        </p:nvSpPr>
        <p:spPr/>
        <p:txBody>
          <a:bodyPr/>
          <a:lstStyle>
            <a:lvl1pPr eaLnBrk="0" hangingPunct="0">
              <a:defRPr/>
            </a:lvl1pPr>
          </a:lstStyle>
          <a:p>
            <a:fld id="{832C3AE7-A8F8-4A28-87BE-FE74CAF21F13}" type="slidenum">
              <a:rPr lang="en-US" altLang="en-US"/>
              <a:pPr/>
              <a:t>‹N°›</a:t>
            </a:fld>
            <a:endParaRPr lang="en-US" altLang="en-US"/>
          </a:p>
        </p:txBody>
      </p:sp>
    </p:spTree>
    <p:extLst>
      <p:ext uri="{BB962C8B-B14F-4D97-AF65-F5344CB8AC3E}">
        <p14:creationId xmlns:p14="http://schemas.microsoft.com/office/powerpoint/2010/main" val="2354680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FEE206-7CE5-3262-E94F-7723B1694EFD}"/>
              </a:ext>
            </a:extLst>
          </p:cNvPr>
          <p:cNvSpPr>
            <a:spLocks noGrp="1"/>
          </p:cNvSpPr>
          <p:nvPr>
            <p:ph type="dt" sz="half" idx="10"/>
          </p:nvPr>
        </p:nvSpPr>
        <p:spPr/>
        <p:txBody>
          <a:bodyPr/>
          <a:lstStyle>
            <a:lvl1pPr eaLnBrk="0" hangingPunct="0">
              <a:defRPr/>
            </a:lvl1pPr>
          </a:lstStyle>
          <a:p>
            <a:pPr>
              <a:defRPr/>
            </a:pPr>
            <a:fld id="{2F926FF2-633D-4A7F-8B2D-7D81ED06530D}" type="datetime1">
              <a:rPr lang="en-US"/>
              <a:pPr>
                <a:defRPr/>
              </a:pPr>
              <a:t>1/8/2024</a:t>
            </a:fld>
            <a:endParaRPr lang="en-US" dirty="0"/>
          </a:p>
        </p:txBody>
      </p:sp>
      <p:sp>
        <p:nvSpPr>
          <p:cNvPr id="5" name="Footer Placeholder 4">
            <a:extLst>
              <a:ext uri="{FF2B5EF4-FFF2-40B4-BE49-F238E27FC236}">
                <a16:creationId xmlns:a16="http://schemas.microsoft.com/office/drawing/2014/main" id="{706D3AC3-6C45-5446-81CB-16D893893228}"/>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937D90BA-6D80-E705-B8D5-3C81AC19AC85}"/>
              </a:ext>
            </a:extLst>
          </p:cNvPr>
          <p:cNvSpPr>
            <a:spLocks noGrp="1"/>
          </p:cNvSpPr>
          <p:nvPr>
            <p:ph type="sldNum" sz="quarter" idx="12"/>
          </p:nvPr>
        </p:nvSpPr>
        <p:spPr/>
        <p:txBody>
          <a:bodyPr/>
          <a:lstStyle>
            <a:lvl1pPr eaLnBrk="0" hangingPunct="0">
              <a:defRPr/>
            </a:lvl1pPr>
          </a:lstStyle>
          <a:p>
            <a:fld id="{0D6981F1-3695-47E1-8B13-F45EFEA2572D}" type="slidenum">
              <a:rPr lang="en-US" altLang="en-US"/>
              <a:pPr/>
              <a:t>‹N°›</a:t>
            </a:fld>
            <a:endParaRPr lang="en-US" altLang="en-US"/>
          </a:p>
        </p:txBody>
      </p:sp>
    </p:spTree>
    <p:extLst>
      <p:ext uri="{BB962C8B-B14F-4D97-AF65-F5344CB8AC3E}">
        <p14:creationId xmlns:p14="http://schemas.microsoft.com/office/powerpoint/2010/main" val="1479973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ABF3EC8-60BA-6118-8220-6B429B9D8B24}"/>
              </a:ext>
            </a:extLst>
          </p:cNvPr>
          <p:cNvSpPr>
            <a:spLocks noGrp="1"/>
          </p:cNvSpPr>
          <p:nvPr>
            <p:ph type="dt" sz="half" idx="10"/>
          </p:nvPr>
        </p:nvSpPr>
        <p:spPr/>
        <p:txBody>
          <a:bodyPr/>
          <a:lstStyle>
            <a:lvl1pPr eaLnBrk="0" hangingPunct="0">
              <a:defRPr/>
            </a:lvl1pPr>
          </a:lstStyle>
          <a:p>
            <a:pPr>
              <a:defRPr/>
            </a:pPr>
            <a:fld id="{EA5E0AFC-4AC8-42DF-BF82-54823A03E63F}" type="datetime1">
              <a:rPr lang="en-US"/>
              <a:pPr>
                <a:defRPr/>
              </a:pPr>
              <a:t>1/8/2024</a:t>
            </a:fld>
            <a:endParaRPr lang="en-US" dirty="0"/>
          </a:p>
        </p:txBody>
      </p:sp>
      <p:sp>
        <p:nvSpPr>
          <p:cNvPr id="6" name="Footer Placeholder 4">
            <a:extLst>
              <a:ext uri="{FF2B5EF4-FFF2-40B4-BE49-F238E27FC236}">
                <a16:creationId xmlns:a16="http://schemas.microsoft.com/office/drawing/2014/main" id="{7B52BE9F-4EBE-735D-B1C5-9CD2AD763791}"/>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C7DD4833-05F6-1177-CC33-8EC0BD304573}"/>
              </a:ext>
            </a:extLst>
          </p:cNvPr>
          <p:cNvSpPr>
            <a:spLocks noGrp="1"/>
          </p:cNvSpPr>
          <p:nvPr>
            <p:ph type="sldNum" sz="quarter" idx="12"/>
          </p:nvPr>
        </p:nvSpPr>
        <p:spPr/>
        <p:txBody>
          <a:bodyPr/>
          <a:lstStyle>
            <a:lvl1pPr eaLnBrk="0" hangingPunct="0">
              <a:defRPr/>
            </a:lvl1pPr>
          </a:lstStyle>
          <a:p>
            <a:fld id="{C3000026-49E6-4C20-9D59-4FBAD3171EF6}" type="slidenum">
              <a:rPr lang="en-US" altLang="en-US"/>
              <a:pPr/>
              <a:t>‹N°›</a:t>
            </a:fld>
            <a:endParaRPr lang="en-US" altLang="en-US"/>
          </a:p>
        </p:txBody>
      </p:sp>
    </p:spTree>
    <p:extLst>
      <p:ext uri="{BB962C8B-B14F-4D97-AF65-F5344CB8AC3E}">
        <p14:creationId xmlns:p14="http://schemas.microsoft.com/office/powerpoint/2010/main" val="423373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4E6618E-FA5A-2D09-A6D2-402B0F118D6E}"/>
              </a:ext>
            </a:extLst>
          </p:cNvPr>
          <p:cNvSpPr>
            <a:spLocks noGrp="1"/>
          </p:cNvSpPr>
          <p:nvPr>
            <p:ph type="dt" sz="half" idx="10"/>
          </p:nvPr>
        </p:nvSpPr>
        <p:spPr/>
        <p:txBody>
          <a:bodyPr/>
          <a:lstStyle>
            <a:lvl1pPr eaLnBrk="0" hangingPunct="0">
              <a:defRPr/>
            </a:lvl1pPr>
          </a:lstStyle>
          <a:p>
            <a:pPr>
              <a:defRPr/>
            </a:pPr>
            <a:fld id="{7BAB3892-F596-4A0F-8FE1-7DA06C2947C5}" type="datetime1">
              <a:rPr lang="en-US"/>
              <a:pPr>
                <a:defRPr/>
              </a:pPr>
              <a:t>1/8/2024</a:t>
            </a:fld>
            <a:endParaRPr lang="en-US" dirty="0"/>
          </a:p>
        </p:txBody>
      </p:sp>
      <p:sp>
        <p:nvSpPr>
          <p:cNvPr id="8" name="Footer Placeholder 4">
            <a:extLst>
              <a:ext uri="{FF2B5EF4-FFF2-40B4-BE49-F238E27FC236}">
                <a16:creationId xmlns:a16="http://schemas.microsoft.com/office/drawing/2014/main" id="{3C984210-BD02-3454-3CD2-2E1ADCB16705}"/>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81D74578-E661-34E2-94F1-2FC7FEB4A20C}"/>
              </a:ext>
            </a:extLst>
          </p:cNvPr>
          <p:cNvSpPr>
            <a:spLocks noGrp="1"/>
          </p:cNvSpPr>
          <p:nvPr>
            <p:ph type="sldNum" sz="quarter" idx="12"/>
          </p:nvPr>
        </p:nvSpPr>
        <p:spPr/>
        <p:txBody>
          <a:bodyPr/>
          <a:lstStyle>
            <a:lvl1pPr eaLnBrk="0" hangingPunct="0">
              <a:defRPr/>
            </a:lvl1pPr>
          </a:lstStyle>
          <a:p>
            <a:fld id="{DA63A2A5-4AC9-4082-A8D1-7D5D6B3FD55D}" type="slidenum">
              <a:rPr lang="en-US" altLang="en-US"/>
              <a:pPr/>
              <a:t>‹N°›</a:t>
            </a:fld>
            <a:endParaRPr lang="en-US" altLang="en-US"/>
          </a:p>
        </p:txBody>
      </p:sp>
    </p:spTree>
    <p:extLst>
      <p:ext uri="{BB962C8B-B14F-4D97-AF65-F5344CB8AC3E}">
        <p14:creationId xmlns:p14="http://schemas.microsoft.com/office/powerpoint/2010/main" val="2646308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E803094-DE21-3043-78B2-3733FC179EAF}"/>
              </a:ext>
            </a:extLst>
          </p:cNvPr>
          <p:cNvSpPr>
            <a:spLocks noGrp="1"/>
          </p:cNvSpPr>
          <p:nvPr>
            <p:ph type="dt" sz="half" idx="10"/>
          </p:nvPr>
        </p:nvSpPr>
        <p:spPr/>
        <p:txBody>
          <a:bodyPr/>
          <a:lstStyle>
            <a:lvl1pPr eaLnBrk="0" hangingPunct="0">
              <a:defRPr/>
            </a:lvl1pPr>
          </a:lstStyle>
          <a:p>
            <a:pPr>
              <a:defRPr/>
            </a:pPr>
            <a:fld id="{9A8BDC68-069F-4B29-B895-B1CD8EF5E53E}" type="datetime1">
              <a:rPr lang="en-US"/>
              <a:pPr>
                <a:defRPr/>
              </a:pPr>
              <a:t>1/8/2024</a:t>
            </a:fld>
            <a:endParaRPr lang="en-US" dirty="0"/>
          </a:p>
        </p:txBody>
      </p:sp>
      <p:sp>
        <p:nvSpPr>
          <p:cNvPr id="4" name="Footer Placeholder 4">
            <a:extLst>
              <a:ext uri="{FF2B5EF4-FFF2-40B4-BE49-F238E27FC236}">
                <a16:creationId xmlns:a16="http://schemas.microsoft.com/office/drawing/2014/main" id="{48CBB657-11D5-3E2B-5CBA-21302938FC26}"/>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1C619137-5FE0-5D87-4196-6CDF33AA4386}"/>
              </a:ext>
            </a:extLst>
          </p:cNvPr>
          <p:cNvSpPr>
            <a:spLocks noGrp="1"/>
          </p:cNvSpPr>
          <p:nvPr>
            <p:ph type="sldNum" sz="quarter" idx="12"/>
          </p:nvPr>
        </p:nvSpPr>
        <p:spPr/>
        <p:txBody>
          <a:bodyPr/>
          <a:lstStyle>
            <a:lvl1pPr eaLnBrk="0" hangingPunct="0">
              <a:defRPr/>
            </a:lvl1pPr>
          </a:lstStyle>
          <a:p>
            <a:fld id="{563EA228-C7CA-490F-BBDF-767C0B843EF0}" type="slidenum">
              <a:rPr lang="en-US" altLang="en-US"/>
              <a:pPr/>
              <a:t>‹N°›</a:t>
            </a:fld>
            <a:endParaRPr lang="en-US" altLang="en-US"/>
          </a:p>
        </p:txBody>
      </p:sp>
    </p:spTree>
    <p:extLst>
      <p:ext uri="{BB962C8B-B14F-4D97-AF65-F5344CB8AC3E}">
        <p14:creationId xmlns:p14="http://schemas.microsoft.com/office/powerpoint/2010/main" val="2274526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1E12BE-4644-5B8F-FD58-A7746766F9FE}"/>
              </a:ext>
            </a:extLst>
          </p:cNvPr>
          <p:cNvSpPr>
            <a:spLocks noGrp="1"/>
          </p:cNvSpPr>
          <p:nvPr>
            <p:ph type="dt" sz="half" idx="10"/>
          </p:nvPr>
        </p:nvSpPr>
        <p:spPr/>
        <p:txBody>
          <a:bodyPr/>
          <a:lstStyle>
            <a:lvl1pPr eaLnBrk="0" hangingPunct="0">
              <a:defRPr/>
            </a:lvl1pPr>
          </a:lstStyle>
          <a:p>
            <a:pPr>
              <a:defRPr/>
            </a:pPr>
            <a:fld id="{D84BCC33-DCFF-4FAB-A5AE-2C76A084D82B}" type="datetime1">
              <a:rPr lang="en-US"/>
              <a:pPr>
                <a:defRPr/>
              </a:pPr>
              <a:t>1/8/2024</a:t>
            </a:fld>
            <a:endParaRPr lang="en-US" dirty="0"/>
          </a:p>
        </p:txBody>
      </p:sp>
      <p:sp>
        <p:nvSpPr>
          <p:cNvPr id="3" name="Footer Placeholder 4">
            <a:extLst>
              <a:ext uri="{FF2B5EF4-FFF2-40B4-BE49-F238E27FC236}">
                <a16:creationId xmlns:a16="http://schemas.microsoft.com/office/drawing/2014/main" id="{EE5F5826-ADD2-F781-4CA0-46EF2E5AABA9}"/>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39484601-3B31-7D23-48A8-67A03E4D4266}"/>
              </a:ext>
            </a:extLst>
          </p:cNvPr>
          <p:cNvSpPr>
            <a:spLocks noGrp="1"/>
          </p:cNvSpPr>
          <p:nvPr>
            <p:ph type="sldNum" sz="quarter" idx="12"/>
          </p:nvPr>
        </p:nvSpPr>
        <p:spPr/>
        <p:txBody>
          <a:bodyPr/>
          <a:lstStyle>
            <a:lvl1pPr eaLnBrk="0" hangingPunct="0">
              <a:defRPr/>
            </a:lvl1pPr>
          </a:lstStyle>
          <a:p>
            <a:fld id="{9E35AFD4-DD14-4EF9-90ED-B96BF493E60C}" type="slidenum">
              <a:rPr lang="en-US" altLang="en-US"/>
              <a:pPr/>
              <a:t>‹N°›</a:t>
            </a:fld>
            <a:endParaRPr lang="en-US" altLang="en-US"/>
          </a:p>
        </p:txBody>
      </p:sp>
    </p:spTree>
    <p:extLst>
      <p:ext uri="{BB962C8B-B14F-4D97-AF65-F5344CB8AC3E}">
        <p14:creationId xmlns:p14="http://schemas.microsoft.com/office/powerpoint/2010/main" val="223976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F524C7A-01C3-9BFB-E2B0-64D9E365A6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E9E6174-1350-363D-C0C3-C7A598EA0021}"/>
              </a:ext>
            </a:extLst>
          </p:cNvPr>
          <p:cNvSpPr>
            <a:spLocks noGrp="1"/>
          </p:cNvSpPr>
          <p:nvPr>
            <p:ph type="dt" sz="half" idx="10"/>
          </p:nvPr>
        </p:nvSpPr>
        <p:spPr/>
        <p:txBody>
          <a:bodyPr/>
          <a:lstStyle>
            <a:lvl1pPr>
              <a:defRPr/>
            </a:lvl1pPr>
          </a:lstStyle>
          <a:p>
            <a:pPr>
              <a:defRPr/>
            </a:pPr>
            <a:fld id="{E2F417B7-B66C-49F4-BCB0-44854C1D728D}" type="datetime1">
              <a:rPr lang="en-US"/>
              <a:pPr>
                <a:defRPr/>
              </a:pPr>
              <a:t>1/8/2024</a:t>
            </a:fld>
            <a:endParaRPr lang="en-US"/>
          </a:p>
        </p:txBody>
      </p:sp>
      <p:sp>
        <p:nvSpPr>
          <p:cNvPr id="6" name="Footer Placeholder 4">
            <a:extLst>
              <a:ext uri="{FF2B5EF4-FFF2-40B4-BE49-F238E27FC236}">
                <a16:creationId xmlns:a16="http://schemas.microsoft.com/office/drawing/2014/main" id="{F5611E10-8C37-CC49-ABA8-656C60C5F1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99707B8-0E36-BC5D-CE07-8293A37C90E3}"/>
              </a:ext>
            </a:extLst>
          </p:cNvPr>
          <p:cNvSpPr>
            <a:spLocks noGrp="1"/>
          </p:cNvSpPr>
          <p:nvPr>
            <p:ph type="sldNum" sz="quarter" idx="12"/>
          </p:nvPr>
        </p:nvSpPr>
        <p:spPr/>
        <p:txBody>
          <a:bodyPr/>
          <a:lstStyle>
            <a:lvl1pPr>
              <a:defRPr/>
            </a:lvl1pPr>
          </a:lstStyle>
          <a:p>
            <a:fld id="{85034FF7-A643-4B69-9664-AACABC3BF847}" type="slidenum">
              <a:rPr lang="en-US" altLang="en-US"/>
              <a:pPr/>
              <a:t>‹N°›</a:t>
            </a:fld>
            <a:endParaRPr lang="en-US" altLang="en-US"/>
          </a:p>
        </p:txBody>
      </p:sp>
    </p:spTree>
    <p:extLst>
      <p:ext uri="{BB962C8B-B14F-4D97-AF65-F5344CB8AC3E}">
        <p14:creationId xmlns:p14="http://schemas.microsoft.com/office/powerpoint/2010/main" val="2761987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1F8459B-A8D2-423B-733C-8B007F6FC7BE}"/>
              </a:ext>
            </a:extLst>
          </p:cNvPr>
          <p:cNvSpPr>
            <a:spLocks noGrp="1"/>
          </p:cNvSpPr>
          <p:nvPr>
            <p:ph type="dt" sz="half" idx="10"/>
          </p:nvPr>
        </p:nvSpPr>
        <p:spPr/>
        <p:txBody>
          <a:bodyPr/>
          <a:lstStyle>
            <a:lvl1pPr eaLnBrk="0" hangingPunct="0">
              <a:defRPr/>
            </a:lvl1pPr>
          </a:lstStyle>
          <a:p>
            <a:pPr>
              <a:defRPr/>
            </a:pPr>
            <a:fld id="{98DA7D93-50E6-4D72-BC47-BFE9E0EF2894}" type="datetime1">
              <a:rPr lang="en-US"/>
              <a:pPr>
                <a:defRPr/>
              </a:pPr>
              <a:t>1/8/2024</a:t>
            </a:fld>
            <a:endParaRPr lang="en-US" dirty="0"/>
          </a:p>
        </p:txBody>
      </p:sp>
      <p:sp>
        <p:nvSpPr>
          <p:cNvPr id="6" name="Footer Placeholder 4">
            <a:extLst>
              <a:ext uri="{FF2B5EF4-FFF2-40B4-BE49-F238E27FC236}">
                <a16:creationId xmlns:a16="http://schemas.microsoft.com/office/drawing/2014/main" id="{194CBA43-AC9E-E9D8-2B03-08CBC0F689BD}"/>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014C8276-B5E1-4649-21DD-9693CC85D2AE}"/>
              </a:ext>
            </a:extLst>
          </p:cNvPr>
          <p:cNvSpPr>
            <a:spLocks noGrp="1"/>
          </p:cNvSpPr>
          <p:nvPr>
            <p:ph type="sldNum" sz="quarter" idx="12"/>
          </p:nvPr>
        </p:nvSpPr>
        <p:spPr/>
        <p:txBody>
          <a:bodyPr/>
          <a:lstStyle>
            <a:lvl1pPr eaLnBrk="0" hangingPunct="0">
              <a:defRPr/>
            </a:lvl1pPr>
          </a:lstStyle>
          <a:p>
            <a:fld id="{1F892775-E4D3-4057-BEAB-F113F0B73AF3}" type="slidenum">
              <a:rPr lang="en-US" altLang="en-US"/>
              <a:pPr/>
              <a:t>‹N°›</a:t>
            </a:fld>
            <a:endParaRPr lang="en-US" altLang="en-US"/>
          </a:p>
        </p:txBody>
      </p:sp>
    </p:spTree>
    <p:extLst>
      <p:ext uri="{BB962C8B-B14F-4D97-AF65-F5344CB8AC3E}">
        <p14:creationId xmlns:p14="http://schemas.microsoft.com/office/powerpoint/2010/main" val="3055178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16E93BE-EFC1-489D-E195-923E6E9A110E}"/>
              </a:ext>
            </a:extLst>
          </p:cNvPr>
          <p:cNvSpPr>
            <a:spLocks noGrp="1"/>
          </p:cNvSpPr>
          <p:nvPr>
            <p:ph type="dt" sz="half" idx="10"/>
          </p:nvPr>
        </p:nvSpPr>
        <p:spPr/>
        <p:txBody>
          <a:bodyPr/>
          <a:lstStyle>
            <a:lvl1pPr eaLnBrk="0" hangingPunct="0">
              <a:defRPr/>
            </a:lvl1pPr>
          </a:lstStyle>
          <a:p>
            <a:pPr>
              <a:defRPr/>
            </a:pPr>
            <a:fld id="{B9FC4401-E612-45E1-85F0-F4F630585365}" type="datetime1">
              <a:rPr lang="en-US"/>
              <a:pPr>
                <a:defRPr/>
              </a:pPr>
              <a:t>1/8/2024</a:t>
            </a:fld>
            <a:endParaRPr lang="en-US" dirty="0"/>
          </a:p>
        </p:txBody>
      </p:sp>
      <p:sp>
        <p:nvSpPr>
          <p:cNvPr id="6" name="Footer Placeholder 4">
            <a:extLst>
              <a:ext uri="{FF2B5EF4-FFF2-40B4-BE49-F238E27FC236}">
                <a16:creationId xmlns:a16="http://schemas.microsoft.com/office/drawing/2014/main" id="{FAD97A0A-DC32-A501-5E1F-393F4E6586B6}"/>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6D0C8370-B82F-E5B4-5637-784797C85254}"/>
              </a:ext>
            </a:extLst>
          </p:cNvPr>
          <p:cNvSpPr>
            <a:spLocks noGrp="1"/>
          </p:cNvSpPr>
          <p:nvPr>
            <p:ph type="sldNum" sz="quarter" idx="12"/>
          </p:nvPr>
        </p:nvSpPr>
        <p:spPr/>
        <p:txBody>
          <a:bodyPr/>
          <a:lstStyle>
            <a:lvl1pPr eaLnBrk="0" hangingPunct="0">
              <a:defRPr/>
            </a:lvl1pPr>
          </a:lstStyle>
          <a:p>
            <a:fld id="{13261653-A881-4700-A1C7-5160706B6A0E}" type="slidenum">
              <a:rPr lang="en-US" altLang="en-US"/>
              <a:pPr/>
              <a:t>‹N°›</a:t>
            </a:fld>
            <a:endParaRPr lang="en-US" altLang="en-US"/>
          </a:p>
        </p:txBody>
      </p:sp>
    </p:spTree>
    <p:extLst>
      <p:ext uri="{BB962C8B-B14F-4D97-AF65-F5344CB8AC3E}">
        <p14:creationId xmlns:p14="http://schemas.microsoft.com/office/powerpoint/2010/main" val="4065286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1087C-EFA1-4040-23A0-EF4FAD1A394D}"/>
              </a:ext>
            </a:extLst>
          </p:cNvPr>
          <p:cNvSpPr>
            <a:spLocks noGrp="1"/>
          </p:cNvSpPr>
          <p:nvPr>
            <p:ph type="dt" sz="half" idx="10"/>
          </p:nvPr>
        </p:nvSpPr>
        <p:spPr/>
        <p:txBody>
          <a:bodyPr/>
          <a:lstStyle>
            <a:lvl1pPr eaLnBrk="0" hangingPunct="0">
              <a:defRPr/>
            </a:lvl1pPr>
          </a:lstStyle>
          <a:p>
            <a:pPr>
              <a:defRPr/>
            </a:pPr>
            <a:fld id="{D9A23C8E-A543-4EF6-B33D-F256BEC7F195}" type="datetime1">
              <a:rPr lang="en-US"/>
              <a:pPr>
                <a:defRPr/>
              </a:pPr>
              <a:t>1/8/2024</a:t>
            </a:fld>
            <a:endParaRPr lang="en-US" dirty="0"/>
          </a:p>
        </p:txBody>
      </p:sp>
      <p:sp>
        <p:nvSpPr>
          <p:cNvPr id="5" name="Footer Placeholder 4">
            <a:extLst>
              <a:ext uri="{FF2B5EF4-FFF2-40B4-BE49-F238E27FC236}">
                <a16:creationId xmlns:a16="http://schemas.microsoft.com/office/drawing/2014/main" id="{DCC8F0AF-D53A-7216-6E75-CAB3E52551C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966A068-DD03-A124-3A20-F0631AB65BAB}"/>
              </a:ext>
            </a:extLst>
          </p:cNvPr>
          <p:cNvSpPr>
            <a:spLocks noGrp="1"/>
          </p:cNvSpPr>
          <p:nvPr>
            <p:ph type="sldNum" sz="quarter" idx="12"/>
          </p:nvPr>
        </p:nvSpPr>
        <p:spPr/>
        <p:txBody>
          <a:bodyPr/>
          <a:lstStyle>
            <a:lvl1pPr eaLnBrk="0" hangingPunct="0">
              <a:defRPr/>
            </a:lvl1pPr>
          </a:lstStyle>
          <a:p>
            <a:fld id="{668423F4-53D6-428F-91F5-02DF3429B645}" type="slidenum">
              <a:rPr lang="en-US" altLang="en-US"/>
              <a:pPr/>
              <a:t>‹N°›</a:t>
            </a:fld>
            <a:endParaRPr lang="en-US" altLang="en-US"/>
          </a:p>
        </p:txBody>
      </p:sp>
    </p:spTree>
    <p:extLst>
      <p:ext uri="{BB962C8B-B14F-4D97-AF65-F5344CB8AC3E}">
        <p14:creationId xmlns:p14="http://schemas.microsoft.com/office/powerpoint/2010/main" val="671171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6CEE34-B331-AA59-0AA6-E31430E7E982}"/>
              </a:ext>
            </a:extLst>
          </p:cNvPr>
          <p:cNvSpPr>
            <a:spLocks noGrp="1"/>
          </p:cNvSpPr>
          <p:nvPr>
            <p:ph type="dt" sz="half" idx="10"/>
          </p:nvPr>
        </p:nvSpPr>
        <p:spPr/>
        <p:txBody>
          <a:bodyPr/>
          <a:lstStyle>
            <a:lvl1pPr eaLnBrk="0" hangingPunct="0">
              <a:defRPr/>
            </a:lvl1pPr>
          </a:lstStyle>
          <a:p>
            <a:pPr>
              <a:defRPr/>
            </a:pPr>
            <a:fld id="{7DDF18C2-541A-499B-966E-17E687771BFF}" type="datetime1">
              <a:rPr lang="en-US"/>
              <a:pPr>
                <a:defRPr/>
              </a:pPr>
              <a:t>1/8/2024</a:t>
            </a:fld>
            <a:endParaRPr lang="en-US" dirty="0"/>
          </a:p>
        </p:txBody>
      </p:sp>
      <p:sp>
        <p:nvSpPr>
          <p:cNvPr id="5" name="Footer Placeholder 4">
            <a:extLst>
              <a:ext uri="{FF2B5EF4-FFF2-40B4-BE49-F238E27FC236}">
                <a16:creationId xmlns:a16="http://schemas.microsoft.com/office/drawing/2014/main" id="{8A3C2325-86B7-F15A-C592-551FB13CA438}"/>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8ADF400-A1EB-0668-09CE-E22B6D2EF13D}"/>
              </a:ext>
            </a:extLst>
          </p:cNvPr>
          <p:cNvSpPr>
            <a:spLocks noGrp="1"/>
          </p:cNvSpPr>
          <p:nvPr>
            <p:ph type="sldNum" sz="quarter" idx="12"/>
          </p:nvPr>
        </p:nvSpPr>
        <p:spPr/>
        <p:txBody>
          <a:bodyPr/>
          <a:lstStyle>
            <a:lvl1pPr eaLnBrk="0" hangingPunct="0">
              <a:defRPr/>
            </a:lvl1pPr>
          </a:lstStyle>
          <a:p>
            <a:fld id="{94333C06-46C7-4DA0-BB73-2C3993CB6A3D}" type="slidenum">
              <a:rPr lang="en-US" altLang="en-US"/>
              <a:pPr/>
              <a:t>‹N°›</a:t>
            </a:fld>
            <a:endParaRPr lang="en-US" altLang="en-US"/>
          </a:p>
        </p:txBody>
      </p:sp>
    </p:spTree>
    <p:extLst>
      <p:ext uri="{BB962C8B-B14F-4D97-AF65-F5344CB8AC3E}">
        <p14:creationId xmlns:p14="http://schemas.microsoft.com/office/powerpoint/2010/main" val="646999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DEEF6A-F953-188E-2507-4E23F2D68F4C}"/>
              </a:ext>
            </a:extLst>
          </p:cNvPr>
          <p:cNvSpPr>
            <a:spLocks noChangeArrowheads="1"/>
          </p:cNvSpPr>
          <p:nvPr userDrawn="1"/>
        </p:nvSpPr>
        <p:spPr bwMode="auto">
          <a:xfrm>
            <a:off x="519113" y="304800"/>
            <a:ext cx="10352087" cy="64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dirty="0">
                <a:solidFill>
                  <a:srgbClr val="1F497D"/>
                </a:solidFill>
                <a:cs typeface="Arial" charset="0"/>
              </a:rPr>
              <a:t>Centre for Emerging and Zoonotic Disease </a:t>
            </a:r>
          </a:p>
          <a:p>
            <a:pPr eaLnBrk="1" hangingPunct="1">
              <a:lnSpc>
                <a:spcPts val="2000"/>
              </a:lnSpc>
              <a:defRPr/>
            </a:pPr>
            <a:r>
              <a:rPr lang="en-CA" altLang="en-US" sz="3200" baseline="30000" dirty="0">
                <a:solidFill>
                  <a:srgbClr val="1F497D"/>
                </a:solidFill>
                <a:cs typeface="Arial" charset="0"/>
              </a:rPr>
              <a:t> </a:t>
            </a:r>
            <a:r>
              <a:rPr lang="en-CA" altLang="en-US" sz="3200" dirty="0">
                <a:solidFill>
                  <a:srgbClr val="1F497D"/>
                </a:solidFill>
                <a:cs typeface="Arial" charset="0"/>
              </a:rPr>
              <a:t>  </a:t>
            </a:r>
            <a:r>
              <a:rPr lang="en-CA" altLang="en-US" sz="3200" baseline="30000" dirty="0">
                <a:solidFill>
                  <a:srgbClr val="1F497D"/>
                </a:solidFill>
                <a:cs typeface="Arial" charset="0"/>
              </a:rPr>
              <a:t>Integrated Intelligence and Response [CMEZ-IIR]</a:t>
            </a:r>
          </a:p>
        </p:txBody>
      </p:sp>
      <p:sp>
        <p:nvSpPr>
          <p:cNvPr id="3" name="Rectangle 2">
            <a:extLst>
              <a:ext uri="{FF2B5EF4-FFF2-40B4-BE49-F238E27FC236}">
                <a16:creationId xmlns:a16="http://schemas.microsoft.com/office/drawing/2014/main" id="{8309E312-C6A1-0F0F-D1AF-177C2A2E5476}"/>
              </a:ext>
            </a:extLst>
          </p:cNvPr>
          <p:cNvSpPr>
            <a:spLocks noChangeArrowheads="1"/>
          </p:cNvSpPr>
          <p:nvPr userDrawn="1"/>
        </p:nvSpPr>
        <p:spPr bwMode="auto">
          <a:xfrm>
            <a:off x="914400" y="6430963"/>
            <a:ext cx="1085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2B02F8C-F2CB-66F5-2E0C-F308BF8662B5}"/>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3552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FA2206-287A-DF76-4B10-3AA510B990BB}"/>
              </a:ext>
            </a:extLst>
          </p:cNvPr>
          <p:cNvSpPr>
            <a:spLocks noGrp="1"/>
          </p:cNvSpPr>
          <p:nvPr>
            <p:ph type="dt" sz="half" idx="10"/>
          </p:nvPr>
        </p:nvSpPr>
        <p:spPr/>
        <p:txBody>
          <a:bodyPr/>
          <a:lstStyle>
            <a:lvl1pPr>
              <a:defRPr/>
            </a:lvl1pPr>
          </a:lstStyle>
          <a:p>
            <a:pPr>
              <a:defRPr/>
            </a:pPr>
            <a:fld id="{4C24324D-CC1F-48FA-99A3-CDFF3CF8374F}" type="datetime1">
              <a:rPr lang="en-US"/>
              <a:pPr>
                <a:defRPr/>
              </a:pPr>
              <a:t>1/8/2024</a:t>
            </a:fld>
            <a:endParaRPr lang="en-US"/>
          </a:p>
        </p:txBody>
      </p:sp>
      <p:sp>
        <p:nvSpPr>
          <p:cNvPr id="5" name="Footer Placeholder 4">
            <a:extLst>
              <a:ext uri="{FF2B5EF4-FFF2-40B4-BE49-F238E27FC236}">
                <a16:creationId xmlns:a16="http://schemas.microsoft.com/office/drawing/2014/main" id="{8786584A-22BA-A3C7-72F1-057CB18B155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1BA55B-0E9A-A032-6918-452B44943FA6}"/>
              </a:ext>
            </a:extLst>
          </p:cNvPr>
          <p:cNvSpPr>
            <a:spLocks noGrp="1"/>
          </p:cNvSpPr>
          <p:nvPr>
            <p:ph type="sldNum" sz="quarter" idx="12"/>
          </p:nvPr>
        </p:nvSpPr>
        <p:spPr/>
        <p:txBody>
          <a:bodyPr/>
          <a:lstStyle>
            <a:lvl1pPr>
              <a:defRPr/>
            </a:lvl1pPr>
          </a:lstStyle>
          <a:p>
            <a:fld id="{DB7D47C0-EC78-4FD2-9D65-5667A0A5CB7D}" type="slidenum">
              <a:rPr lang="en-US" altLang="en-US"/>
              <a:pPr/>
              <a:t>‹N°›</a:t>
            </a:fld>
            <a:endParaRPr lang="en-US" altLang="en-US"/>
          </a:p>
        </p:txBody>
      </p:sp>
    </p:spTree>
    <p:extLst>
      <p:ext uri="{BB962C8B-B14F-4D97-AF65-F5344CB8AC3E}">
        <p14:creationId xmlns:p14="http://schemas.microsoft.com/office/powerpoint/2010/main" val="2161967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99C5BBF-FD79-0FD2-6478-4B7EA708B3B7}"/>
              </a:ext>
            </a:extLst>
          </p:cNvPr>
          <p:cNvSpPr>
            <a:spLocks noGrp="1"/>
          </p:cNvSpPr>
          <p:nvPr>
            <p:ph type="sldNum" sz="quarter" idx="10"/>
          </p:nvPr>
        </p:nvSpPr>
        <p:spPr/>
        <p:txBody>
          <a:bodyPr/>
          <a:lstStyle>
            <a:lvl1pPr>
              <a:defRPr/>
            </a:lvl1pPr>
          </a:lstStyle>
          <a:p>
            <a:fld id="{0723A04C-EB5D-496B-885B-213AD2224BF1}" type="slidenum">
              <a:rPr lang="en-US" altLang="en-US"/>
              <a:pPr/>
              <a:t>‹N°›</a:t>
            </a:fld>
            <a:endParaRPr lang="en-US" altLang="en-US"/>
          </a:p>
        </p:txBody>
      </p:sp>
    </p:spTree>
    <p:extLst>
      <p:ext uri="{BB962C8B-B14F-4D97-AF65-F5344CB8AC3E}">
        <p14:creationId xmlns:p14="http://schemas.microsoft.com/office/powerpoint/2010/main" val="34741031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0A18D1C-0DDE-FFC1-1650-97038EEC3C28}"/>
              </a:ext>
            </a:extLst>
          </p:cNvPr>
          <p:cNvSpPr>
            <a:spLocks noGrp="1"/>
          </p:cNvSpPr>
          <p:nvPr>
            <p:ph type="dt" sz="half" idx="10"/>
          </p:nvPr>
        </p:nvSpPr>
        <p:spPr/>
        <p:txBody>
          <a:bodyPr/>
          <a:lstStyle>
            <a:lvl1pPr>
              <a:defRPr/>
            </a:lvl1pPr>
          </a:lstStyle>
          <a:p>
            <a:pPr>
              <a:defRPr/>
            </a:pPr>
            <a:fld id="{DD4B2E74-A72A-43C5-A8F7-278D0C3C8A07}" type="datetime1">
              <a:rPr lang="en-US"/>
              <a:pPr>
                <a:defRPr/>
              </a:pPr>
              <a:t>1/8/2024</a:t>
            </a:fld>
            <a:endParaRPr lang="en-US"/>
          </a:p>
        </p:txBody>
      </p:sp>
      <p:sp>
        <p:nvSpPr>
          <p:cNvPr id="5" name="Footer Placeholder 4">
            <a:extLst>
              <a:ext uri="{FF2B5EF4-FFF2-40B4-BE49-F238E27FC236}">
                <a16:creationId xmlns:a16="http://schemas.microsoft.com/office/drawing/2014/main" id="{999D16CA-B94F-95E9-957B-1D86376EA5E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2E28ABC-78CF-D2B0-7D43-B80E5A093DF7}"/>
              </a:ext>
            </a:extLst>
          </p:cNvPr>
          <p:cNvSpPr>
            <a:spLocks noGrp="1"/>
          </p:cNvSpPr>
          <p:nvPr>
            <p:ph type="sldNum" sz="quarter" idx="12"/>
          </p:nvPr>
        </p:nvSpPr>
        <p:spPr/>
        <p:txBody>
          <a:bodyPr/>
          <a:lstStyle>
            <a:lvl1pPr>
              <a:defRPr/>
            </a:lvl1pPr>
          </a:lstStyle>
          <a:p>
            <a:fld id="{B945C83C-66DA-4193-BD74-3ED78FFF96C2}" type="slidenum">
              <a:rPr lang="en-US" altLang="en-US"/>
              <a:pPr/>
              <a:t>‹N°›</a:t>
            </a:fld>
            <a:endParaRPr lang="en-US" altLang="en-US"/>
          </a:p>
        </p:txBody>
      </p:sp>
    </p:spTree>
    <p:extLst>
      <p:ext uri="{BB962C8B-B14F-4D97-AF65-F5344CB8AC3E}">
        <p14:creationId xmlns:p14="http://schemas.microsoft.com/office/powerpoint/2010/main" val="2774433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FF538BAD-2D90-1F41-D2D2-29F2FC59A9D1}"/>
              </a:ext>
            </a:extLst>
          </p:cNvPr>
          <p:cNvSpPr>
            <a:spLocks noGrp="1"/>
          </p:cNvSpPr>
          <p:nvPr>
            <p:ph type="sldNum" sz="quarter" idx="10"/>
          </p:nvPr>
        </p:nvSpPr>
        <p:spPr/>
        <p:txBody>
          <a:bodyPr/>
          <a:lstStyle>
            <a:lvl1pPr>
              <a:defRPr/>
            </a:lvl1pPr>
          </a:lstStyle>
          <a:p>
            <a:fld id="{99F1B293-D010-43E6-A7B9-64639BE2F421}" type="slidenum">
              <a:rPr lang="en-US" altLang="en-US"/>
              <a:pPr/>
              <a:t>‹N°›</a:t>
            </a:fld>
            <a:endParaRPr lang="en-US" altLang="en-US"/>
          </a:p>
        </p:txBody>
      </p:sp>
    </p:spTree>
    <p:extLst>
      <p:ext uri="{BB962C8B-B14F-4D97-AF65-F5344CB8AC3E}">
        <p14:creationId xmlns:p14="http://schemas.microsoft.com/office/powerpoint/2010/main" val="11994600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F8239EF8-D419-EDE5-66C0-521DFE081AE0}"/>
              </a:ext>
            </a:extLst>
          </p:cNvPr>
          <p:cNvSpPr>
            <a:spLocks noGrp="1"/>
          </p:cNvSpPr>
          <p:nvPr>
            <p:ph type="sldNum" sz="quarter" idx="10"/>
          </p:nvPr>
        </p:nvSpPr>
        <p:spPr/>
        <p:txBody>
          <a:bodyPr/>
          <a:lstStyle>
            <a:lvl1pPr>
              <a:defRPr/>
            </a:lvl1pPr>
          </a:lstStyle>
          <a:p>
            <a:fld id="{4AC4DDDC-E14C-44FD-95C2-AEC55AB01EE1}" type="slidenum">
              <a:rPr lang="en-US" altLang="en-US"/>
              <a:pPr/>
              <a:t>‹N°›</a:t>
            </a:fld>
            <a:endParaRPr lang="en-US" altLang="en-US"/>
          </a:p>
        </p:txBody>
      </p:sp>
    </p:spTree>
    <p:extLst>
      <p:ext uri="{BB962C8B-B14F-4D97-AF65-F5344CB8AC3E}">
        <p14:creationId xmlns:p14="http://schemas.microsoft.com/office/powerpoint/2010/main" val="318085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D533B26-BD7E-1CCF-E028-C514D5708129}"/>
              </a:ext>
            </a:extLst>
          </p:cNvPr>
          <p:cNvSpPr>
            <a:spLocks noGrp="1"/>
          </p:cNvSpPr>
          <p:nvPr>
            <p:ph type="dt" sz="half" idx="10"/>
          </p:nvPr>
        </p:nvSpPr>
        <p:spPr/>
        <p:txBody>
          <a:bodyPr/>
          <a:lstStyle>
            <a:lvl1pPr>
              <a:defRPr/>
            </a:lvl1pPr>
          </a:lstStyle>
          <a:p>
            <a:pPr>
              <a:defRPr/>
            </a:pPr>
            <a:fld id="{682CE336-4AAA-4843-9A43-3F74A105D86C}" type="datetime1">
              <a:rPr lang="en-US"/>
              <a:pPr>
                <a:defRPr/>
              </a:pPr>
              <a:t>1/8/2024</a:t>
            </a:fld>
            <a:endParaRPr lang="en-US"/>
          </a:p>
        </p:txBody>
      </p:sp>
      <p:sp>
        <p:nvSpPr>
          <p:cNvPr id="5" name="Footer Placeholder 4">
            <a:extLst>
              <a:ext uri="{FF2B5EF4-FFF2-40B4-BE49-F238E27FC236}">
                <a16:creationId xmlns:a16="http://schemas.microsoft.com/office/drawing/2014/main" id="{CD1A8547-C991-2EFF-F45F-7D50D5BD26B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9D5B22D-8FE6-AA39-B5F0-DED74E7ACCB0}"/>
              </a:ext>
            </a:extLst>
          </p:cNvPr>
          <p:cNvSpPr>
            <a:spLocks noGrp="1"/>
          </p:cNvSpPr>
          <p:nvPr>
            <p:ph type="sldNum" sz="quarter" idx="12"/>
          </p:nvPr>
        </p:nvSpPr>
        <p:spPr/>
        <p:txBody>
          <a:bodyPr/>
          <a:lstStyle>
            <a:lvl1pPr>
              <a:defRPr/>
            </a:lvl1pPr>
          </a:lstStyle>
          <a:p>
            <a:fld id="{07AB79EE-84E5-404A-BBDE-3DC659813CA4}" type="slidenum">
              <a:rPr lang="en-US" altLang="en-US"/>
              <a:pPr/>
              <a:t>‹N°›</a:t>
            </a:fld>
            <a:endParaRPr lang="en-US" altLang="en-US"/>
          </a:p>
        </p:txBody>
      </p:sp>
    </p:spTree>
    <p:extLst>
      <p:ext uri="{BB962C8B-B14F-4D97-AF65-F5344CB8AC3E}">
        <p14:creationId xmlns:p14="http://schemas.microsoft.com/office/powerpoint/2010/main" val="20118550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a:extLst>
              <a:ext uri="{FF2B5EF4-FFF2-40B4-BE49-F238E27FC236}">
                <a16:creationId xmlns:a16="http://schemas.microsoft.com/office/drawing/2014/main" id="{C29D7873-5B78-A850-3CB9-969FBA6831CA}"/>
              </a:ext>
            </a:extLst>
          </p:cNvPr>
          <p:cNvSpPr>
            <a:spLocks noGrp="1"/>
          </p:cNvSpPr>
          <p:nvPr>
            <p:ph type="sldNum" sz="quarter" idx="10"/>
          </p:nvPr>
        </p:nvSpPr>
        <p:spPr/>
        <p:txBody>
          <a:bodyPr/>
          <a:lstStyle>
            <a:lvl1pPr>
              <a:defRPr/>
            </a:lvl1pPr>
          </a:lstStyle>
          <a:p>
            <a:fld id="{D5888727-063A-4638-BBA2-D471229324F4}" type="slidenum">
              <a:rPr lang="en-US" altLang="en-US"/>
              <a:pPr/>
              <a:t>‹N°›</a:t>
            </a:fld>
            <a:endParaRPr lang="en-US" altLang="en-US"/>
          </a:p>
        </p:txBody>
      </p:sp>
    </p:spTree>
    <p:extLst>
      <p:ext uri="{BB962C8B-B14F-4D97-AF65-F5344CB8AC3E}">
        <p14:creationId xmlns:p14="http://schemas.microsoft.com/office/powerpoint/2010/main" val="31673627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666A475-FE5C-83C8-5E9D-F6FC328111D5}"/>
              </a:ext>
            </a:extLst>
          </p:cNvPr>
          <p:cNvSpPr>
            <a:spLocks noGrp="1"/>
          </p:cNvSpPr>
          <p:nvPr>
            <p:ph type="dt" sz="half" idx="10"/>
          </p:nvPr>
        </p:nvSpPr>
        <p:spPr/>
        <p:txBody>
          <a:bodyPr/>
          <a:lstStyle>
            <a:lvl1pPr>
              <a:defRPr/>
            </a:lvl1pPr>
          </a:lstStyle>
          <a:p>
            <a:pPr>
              <a:defRPr/>
            </a:pPr>
            <a:fld id="{E5B91A3C-0D74-463D-9A5A-0DA3EC65718C}" type="datetime1">
              <a:rPr lang="en-US"/>
              <a:pPr>
                <a:defRPr/>
              </a:pPr>
              <a:t>1/8/2024</a:t>
            </a:fld>
            <a:endParaRPr lang="en-US"/>
          </a:p>
        </p:txBody>
      </p:sp>
      <p:sp>
        <p:nvSpPr>
          <p:cNvPr id="3" name="Footer Placeholder 4">
            <a:extLst>
              <a:ext uri="{FF2B5EF4-FFF2-40B4-BE49-F238E27FC236}">
                <a16:creationId xmlns:a16="http://schemas.microsoft.com/office/drawing/2014/main" id="{176CFE68-556E-049E-C8CB-1CAAABDB3FD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D1FECED-436B-9EA5-5056-26FD0EDA9076}"/>
              </a:ext>
            </a:extLst>
          </p:cNvPr>
          <p:cNvSpPr>
            <a:spLocks noGrp="1"/>
          </p:cNvSpPr>
          <p:nvPr>
            <p:ph type="sldNum" sz="quarter" idx="12"/>
          </p:nvPr>
        </p:nvSpPr>
        <p:spPr/>
        <p:txBody>
          <a:bodyPr/>
          <a:lstStyle>
            <a:lvl1pPr>
              <a:defRPr/>
            </a:lvl1pPr>
          </a:lstStyle>
          <a:p>
            <a:fld id="{E84FAC19-E167-4B13-AA6C-3D1778A6630A}" type="slidenum">
              <a:rPr lang="en-US" altLang="en-US"/>
              <a:pPr/>
              <a:t>‹N°›</a:t>
            </a:fld>
            <a:endParaRPr lang="en-US" altLang="en-US"/>
          </a:p>
        </p:txBody>
      </p:sp>
    </p:spTree>
    <p:extLst>
      <p:ext uri="{BB962C8B-B14F-4D97-AF65-F5344CB8AC3E}">
        <p14:creationId xmlns:p14="http://schemas.microsoft.com/office/powerpoint/2010/main" val="15221064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D66914D-ACBB-8C38-6C19-CEDF45AAEF16}"/>
              </a:ext>
            </a:extLst>
          </p:cNvPr>
          <p:cNvSpPr>
            <a:spLocks noGrp="1"/>
          </p:cNvSpPr>
          <p:nvPr>
            <p:ph type="dt" sz="half" idx="10"/>
          </p:nvPr>
        </p:nvSpPr>
        <p:spPr/>
        <p:txBody>
          <a:bodyPr/>
          <a:lstStyle>
            <a:lvl1pPr>
              <a:defRPr/>
            </a:lvl1pPr>
          </a:lstStyle>
          <a:p>
            <a:pPr>
              <a:defRPr/>
            </a:pPr>
            <a:fld id="{EBB652E8-9209-4E48-B7F7-2686E26BB301}" type="datetime1">
              <a:rPr lang="en-US"/>
              <a:pPr>
                <a:defRPr/>
              </a:pPr>
              <a:t>1/8/2024</a:t>
            </a:fld>
            <a:endParaRPr lang="en-US"/>
          </a:p>
        </p:txBody>
      </p:sp>
      <p:sp>
        <p:nvSpPr>
          <p:cNvPr id="6" name="Footer Placeholder 5">
            <a:extLst>
              <a:ext uri="{FF2B5EF4-FFF2-40B4-BE49-F238E27FC236}">
                <a16:creationId xmlns:a16="http://schemas.microsoft.com/office/drawing/2014/main" id="{56B44270-ECFE-9748-2170-0D66AE7387A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EC234862-57C6-C326-EBC2-463602C18A22}"/>
              </a:ext>
            </a:extLst>
          </p:cNvPr>
          <p:cNvSpPr>
            <a:spLocks noGrp="1"/>
          </p:cNvSpPr>
          <p:nvPr>
            <p:ph type="sldNum" sz="quarter" idx="12"/>
          </p:nvPr>
        </p:nvSpPr>
        <p:spPr/>
        <p:txBody>
          <a:bodyPr/>
          <a:lstStyle>
            <a:lvl1pPr>
              <a:defRPr/>
            </a:lvl1pPr>
          </a:lstStyle>
          <a:p>
            <a:fld id="{29C6711B-E26D-465E-BDC0-8439C15B1B3A}" type="slidenum">
              <a:rPr lang="en-US" altLang="en-US"/>
              <a:pPr/>
              <a:t>‹N°›</a:t>
            </a:fld>
            <a:endParaRPr lang="en-US" altLang="en-US"/>
          </a:p>
        </p:txBody>
      </p:sp>
    </p:spTree>
    <p:extLst>
      <p:ext uri="{BB962C8B-B14F-4D97-AF65-F5344CB8AC3E}">
        <p14:creationId xmlns:p14="http://schemas.microsoft.com/office/powerpoint/2010/main" val="29390023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B51F3B-A759-7E95-28AB-533E6F02BD2B}"/>
              </a:ext>
            </a:extLst>
          </p:cNvPr>
          <p:cNvSpPr>
            <a:spLocks noGrp="1"/>
          </p:cNvSpPr>
          <p:nvPr>
            <p:ph type="dt" sz="half" idx="10"/>
          </p:nvPr>
        </p:nvSpPr>
        <p:spPr/>
        <p:txBody>
          <a:bodyPr/>
          <a:lstStyle>
            <a:lvl1pPr>
              <a:defRPr/>
            </a:lvl1pPr>
          </a:lstStyle>
          <a:p>
            <a:pPr>
              <a:defRPr/>
            </a:pPr>
            <a:fld id="{D0213BC1-5E32-4965-91E2-C43C8251800E}" type="datetime1">
              <a:rPr lang="en-US"/>
              <a:pPr>
                <a:defRPr/>
              </a:pPr>
              <a:t>1/8/2024</a:t>
            </a:fld>
            <a:endParaRPr lang="en-US"/>
          </a:p>
        </p:txBody>
      </p:sp>
      <p:sp>
        <p:nvSpPr>
          <p:cNvPr id="6" name="Footer Placeholder 5">
            <a:extLst>
              <a:ext uri="{FF2B5EF4-FFF2-40B4-BE49-F238E27FC236}">
                <a16:creationId xmlns:a16="http://schemas.microsoft.com/office/drawing/2014/main" id="{2ECCF74A-6F20-B5A0-AE01-5CA58B76DCB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1943836-E36E-2B9F-D66F-AFDE175836D7}"/>
              </a:ext>
            </a:extLst>
          </p:cNvPr>
          <p:cNvSpPr>
            <a:spLocks noGrp="1"/>
          </p:cNvSpPr>
          <p:nvPr>
            <p:ph type="sldNum" sz="quarter" idx="12"/>
          </p:nvPr>
        </p:nvSpPr>
        <p:spPr/>
        <p:txBody>
          <a:bodyPr/>
          <a:lstStyle>
            <a:lvl1pPr>
              <a:defRPr/>
            </a:lvl1pPr>
          </a:lstStyle>
          <a:p>
            <a:fld id="{96D387FF-B6D4-4075-A3F7-8EAEDD51B4E6}" type="slidenum">
              <a:rPr lang="en-US" altLang="en-US"/>
              <a:pPr/>
              <a:t>‹N°›</a:t>
            </a:fld>
            <a:endParaRPr lang="en-US" altLang="en-US"/>
          </a:p>
        </p:txBody>
      </p:sp>
    </p:spTree>
    <p:extLst>
      <p:ext uri="{BB962C8B-B14F-4D97-AF65-F5344CB8AC3E}">
        <p14:creationId xmlns:p14="http://schemas.microsoft.com/office/powerpoint/2010/main" val="4052285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C78585-1BE5-F79A-BA32-27F08596C374}"/>
              </a:ext>
            </a:extLst>
          </p:cNvPr>
          <p:cNvSpPr>
            <a:spLocks noGrp="1"/>
          </p:cNvSpPr>
          <p:nvPr>
            <p:ph type="dt" sz="half" idx="10"/>
          </p:nvPr>
        </p:nvSpPr>
        <p:spPr/>
        <p:txBody>
          <a:bodyPr/>
          <a:lstStyle>
            <a:lvl1pPr>
              <a:defRPr/>
            </a:lvl1pPr>
          </a:lstStyle>
          <a:p>
            <a:pPr>
              <a:defRPr/>
            </a:pPr>
            <a:fld id="{74DA1296-02E4-4BA9-8B51-95F90B6CA8D3}" type="datetime1">
              <a:rPr lang="en-US"/>
              <a:pPr>
                <a:defRPr/>
              </a:pPr>
              <a:t>1/8/2024</a:t>
            </a:fld>
            <a:endParaRPr lang="en-US"/>
          </a:p>
        </p:txBody>
      </p:sp>
      <p:sp>
        <p:nvSpPr>
          <p:cNvPr id="5" name="Footer Placeholder 4">
            <a:extLst>
              <a:ext uri="{FF2B5EF4-FFF2-40B4-BE49-F238E27FC236}">
                <a16:creationId xmlns:a16="http://schemas.microsoft.com/office/drawing/2014/main" id="{0966358D-6634-B1A3-1167-5CAD0CA08E0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9D3166-2854-07E2-480F-1C4130A9A4E8}"/>
              </a:ext>
            </a:extLst>
          </p:cNvPr>
          <p:cNvSpPr>
            <a:spLocks noGrp="1"/>
          </p:cNvSpPr>
          <p:nvPr>
            <p:ph type="sldNum" sz="quarter" idx="12"/>
          </p:nvPr>
        </p:nvSpPr>
        <p:spPr/>
        <p:txBody>
          <a:bodyPr/>
          <a:lstStyle>
            <a:lvl1pPr>
              <a:defRPr/>
            </a:lvl1pPr>
          </a:lstStyle>
          <a:p>
            <a:fld id="{96335CE0-76BE-4589-A6C8-3130AA8E8901}" type="slidenum">
              <a:rPr lang="en-US" altLang="en-US"/>
              <a:pPr/>
              <a:t>‹N°›</a:t>
            </a:fld>
            <a:endParaRPr lang="en-US" altLang="en-US"/>
          </a:p>
        </p:txBody>
      </p:sp>
    </p:spTree>
    <p:extLst>
      <p:ext uri="{BB962C8B-B14F-4D97-AF65-F5344CB8AC3E}">
        <p14:creationId xmlns:p14="http://schemas.microsoft.com/office/powerpoint/2010/main" val="4073419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9BEBDF-61FB-0136-B00E-72B1520DC3D9}"/>
              </a:ext>
            </a:extLst>
          </p:cNvPr>
          <p:cNvSpPr>
            <a:spLocks noGrp="1"/>
          </p:cNvSpPr>
          <p:nvPr>
            <p:ph type="dt" sz="half" idx="10"/>
          </p:nvPr>
        </p:nvSpPr>
        <p:spPr/>
        <p:txBody>
          <a:bodyPr/>
          <a:lstStyle>
            <a:lvl1pPr>
              <a:defRPr/>
            </a:lvl1pPr>
          </a:lstStyle>
          <a:p>
            <a:pPr>
              <a:defRPr/>
            </a:pPr>
            <a:fld id="{52A2A2CF-5BC0-4298-BBB4-A7A723BAAE61}" type="datetime1">
              <a:rPr lang="en-US"/>
              <a:pPr>
                <a:defRPr/>
              </a:pPr>
              <a:t>1/8/2024</a:t>
            </a:fld>
            <a:endParaRPr lang="en-US"/>
          </a:p>
        </p:txBody>
      </p:sp>
      <p:sp>
        <p:nvSpPr>
          <p:cNvPr id="5" name="Footer Placeholder 4">
            <a:extLst>
              <a:ext uri="{FF2B5EF4-FFF2-40B4-BE49-F238E27FC236}">
                <a16:creationId xmlns:a16="http://schemas.microsoft.com/office/drawing/2014/main" id="{91118760-B077-4494-837E-329E065C55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145DD1E-25A2-657F-93C3-0D4C937B77CB}"/>
              </a:ext>
            </a:extLst>
          </p:cNvPr>
          <p:cNvSpPr>
            <a:spLocks noGrp="1"/>
          </p:cNvSpPr>
          <p:nvPr>
            <p:ph type="sldNum" sz="quarter" idx="12"/>
          </p:nvPr>
        </p:nvSpPr>
        <p:spPr/>
        <p:txBody>
          <a:bodyPr/>
          <a:lstStyle>
            <a:lvl1pPr>
              <a:defRPr/>
            </a:lvl1pPr>
          </a:lstStyle>
          <a:p>
            <a:fld id="{F6D8046E-8D54-4E6A-A329-483C1A474F08}" type="slidenum">
              <a:rPr lang="en-US" altLang="en-US"/>
              <a:pPr/>
              <a:t>‹N°›</a:t>
            </a:fld>
            <a:endParaRPr lang="en-US" altLang="en-US"/>
          </a:p>
        </p:txBody>
      </p:sp>
    </p:spTree>
    <p:extLst>
      <p:ext uri="{BB962C8B-B14F-4D97-AF65-F5344CB8AC3E}">
        <p14:creationId xmlns:p14="http://schemas.microsoft.com/office/powerpoint/2010/main" val="97137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2F9E861-A255-94B7-6011-ACC79FFA5FB4}"/>
              </a:ext>
            </a:extLst>
          </p:cNvPr>
          <p:cNvSpPr>
            <a:spLocks noGrp="1"/>
          </p:cNvSpPr>
          <p:nvPr>
            <p:ph type="dt" sz="half" idx="10"/>
          </p:nvPr>
        </p:nvSpPr>
        <p:spPr/>
        <p:txBody>
          <a:bodyPr/>
          <a:lstStyle>
            <a:lvl1pPr>
              <a:defRPr/>
            </a:lvl1pPr>
          </a:lstStyle>
          <a:p>
            <a:pPr>
              <a:defRPr/>
            </a:pPr>
            <a:fld id="{0268D868-5C95-4048-B8FD-BDD98581199D}" type="datetime1">
              <a:rPr lang="en-US"/>
              <a:pPr>
                <a:defRPr/>
              </a:pPr>
              <a:t>1/8/2024</a:t>
            </a:fld>
            <a:endParaRPr lang="en-US"/>
          </a:p>
        </p:txBody>
      </p:sp>
      <p:sp>
        <p:nvSpPr>
          <p:cNvPr id="6" name="Footer Placeholder 4">
            <a:extLst>
              <a:ext uri="{FF2B5EF4-FFF2-40B4-BE49-F238E27FC236}">
                <a16:creationId xmlns:a16="http://schemas.microsoft.com/office/drawing/2014/main" id="{825FAE19-C91E-C8B5-79A2-7683CA04DF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F144A16-2C56-FE8F-8703-2D10A15B2241}"/>
              </a:ext>
            </a:extLst>
          </p:cNvPr>
          <p:cNvSpPr>
            <a:spLocks noGrp="1"/>
          </p:cNvSpPr>
          <p:nvPr>
            <p:ph type="sldNum" sz="quarter" idx="12"/>
          </p:nvPr>
        </p:nvSpPr>
        <p:spPr/>
        <p:txBody>
          <a:bodyPr/>
          <a:lstStyle>
            <a:lvl1pPr>
              <a:defRPr/>
            </a:lvl1pPr>
          </a:lstStyle>
          <a:p>
            <a:fld id="{71EEDF5E-3C53-4AA2-9322-917C0487DF8D}" type="slidenum">
              <a:rPr lang="en-US" altLang="en-US"/>
              <a:pPr/>
              <a:t>‹N°›</a:t>
            </a:fld>
            <a:endParaRPr lang="en-US" altLang="en-US"/>
          </a:p>
        </p:txBody>
      </p:sp>
    </p:spTree>
    <p:extLst>
      <p:ext uri="{BB962C8B-B14F-4D97-AF65-F5344CB8AC3E}">
        <p14:creationId xmlns:p14="http://schemas.microsoft.com/office/powerpoint/2010/main" val="2463623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CBFC5B0-1663-3A8D-0FFD-1A63D440825C}"/>
              </a:ext>
            </a:extLst>
          </p:cNvPr>
          <p:cNvSpPr>
            <a:spLocks noGrp="1"/>
          </p:cNvSpPr>
          <p:nvPr>
            <p:ph type="dt" sz="half" idx="10"/>
          </p:nvPr>
        </p:nvSpPr>
        <p:spPr/>
        <p:txBody>
          <a:bodyPr/>
          <a:lstStyle>
            <a:lvl1pPr>
              <a:defRPr/>
            </a:lvl1pPr>
          </a:lstStyle>
          <a:p>
            <a:pPr>
              <a:defRPr/>
            </a:pPr>
            <a:fld id="{84FA7C4A-6208-4A2D-B886-7EF2E9F51343}" type="datetime1">
              <a:rPr lang="en-US"/>
              <a:pPr>
                <a:defRPr/>
              </a:pPr>
              <a:t>1/8/2024</a:t>
            </a:fld>
            <a:endParaRPr lang="en-US"/>
          </a:p>
        </p:txBody>
      </p:sp>
      <p:sp>
        <p:nvSpPr>
          <p:cNvPr id="8" name="Footer Placeholder 4">
            <a:extLst>
              <a:ext uri="{FF2B5EF4-FFF2-40B4-BE49-F238E27FC236}">
                <a16:creationId xmlns:a16="http://schemas.microsoft.com/office/drawing/2014/main" id="{9184F312-FE68-522E-FBD3-2EB82548856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C67A919-1ED8-3655-20E4-0F0585F88BCC}"/>
              </a:ext>
            </a:extLst>
          </p:cNvPr>
          <p:cNvSpPr>
            <a:spLocks noGrp="1"/>
          </p:cNvSpPr>
          <p:nvPr>
            <p:ph type="sldNum" sz="quarter" idx="12"/>
          </p:nvPr>
        </p:nvSpPr>
        <p:spPr/>
        <p:txBody>
          <a:bodyPr/>
          <a:lstStyle>
            <a:lvl1pPr>
              <a:defRPr/>
            </a:lvl1pPr>
          </a:lstStyle>
          <a:p>
            <a:fld id="{8116D2F1-A878-49FF-BE8B-EEFA28902EDD}" type="slidenum">
              <a:rPr lang="en-US" altLang="en-US"/>
              <a:pPr/>
              <a:t>‹N°›</a:t>
            </a:fld>
            <a:endParaRPr lang="en-US" altLang="en-US"/>
          </a:p>
        </p:txBody>
      </p:sp>
    </p:spTree>
    <p:extLst>
      <p:ext uri="{BB962C8B-B14F-4D97-AF65-F5344CB8AC3E}">
        <p14:creationId xmlns:p14="http://schemas.microsoft.com/office/powerpoint/2010/main" val="2682463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312DE6B-6DA8-7947-E816-8DFCF68E5312}"/>
              </a:ext>
            </a:extLst>
          </p:cNvPr>
          <p:cNvSpPr>
            <a:spLocks noGrp="1"/>
          </p:cNvSpPr>
          <p:nvPr>
            <p:ph type="dt" sz="half" idx="10"/>
          </p:nvPr>
        </p:nvSpPr>
        <p:spPr/>
        <p:txBody>
          <a:bodyPr/>
          <a:lstStyle>
            <a:lvl1pPr>
              <a:defRPr/>
            </a:lvl1pPr>
          </a:lstStyle>
          <a:p>
            <a:pPr>
              <a:defRPr/>
            </a:pPr>
            <a:fld id="{E8C06FB1-617D-4DF6-9C19-324D958D0BA4}" type="datetime1">
              <a:rPr lang="en-US"/>
              <a:pPr>
                <a:defRPr/>
              </a:pPr>
              <a:t>1/8/2024</a:t>
            </a:fld>
            <a:endParaRPr lang="en-US"/>
          </a:p>
        </p:txBody>
      </p:sp>
      <p:sp>
        <p:nvSpPr>
          <p:cNvPr id="4" name="Footer Placeholder 4">
            <a:extLst>
              <a:ext uri="{FF2B5EF4-FFF2-40B4-BE49-F238E27FC236}">
                <a16:creationId xmlns:a16="http://schemas.microsoft.com/office/drawing/2014/main" id="{A98AF5AB-56AE-D057-CD61-C53A6521EBC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A9C37B6-5B46-F8EA-CBD4-6CB060B72F7F}"/>
              </a:ext>
            </a:extLst>
          </p:cNvPr>
          <p:cNvSpPr>
            <a:spLocks noGrp="1"/>
          </p:cNvSpPr>
          <p:nvPr>
            <p:ph type="sldNum" sz="quarter" idx="12"/>
          </p:nvPr>
        </p:nvSpPr>
        <p:spPr/>
        <p:txBody>
          <a:bodyPr/>
          <a:lstStyle>
            <a:lvl1pPr>
              <a:defRPr/>
            </a:lvl1pPr>
          </a:lstStyle>
          <a:p>
            <a:fld id="{FBF59B60-02C6-4770-9580-04EFE7C2F14E}" type="slidenum">
              <a:rPr lang="en-US" altLang="en-US"/>
              <a:pPr/>
              <a:t>‹N°›</a:t>
            </a:fld>
            <a:endParaRPr lang="en-US" altLang="en-US"/>
          </a:p>
        </p:txBody>
      </p:sp>
    </p:spTree>
    <p:extLst>
      <p:ext uri="{BB962C8B-B14F-4D97-AF65-F5344CB8AC3E}">
        <p14:creationId xmlns:p14="http://schemas.microsoft.com/office/powerpoint/2010/main" val="177504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86E46DF-0C5F-7905-2A2C-7E35B35CA7B2}"/>
              </a:ext>
            </a:extLst>
          </p:cNvPr>
          <p:cNvSpPr>
            <a:spLocks noGrp="1"/>
          </p:cNvSpPr>
          <p:nvPr>
            <p:ph type="dt" sz="half" idx="10"/>
          </p:nvPr>
        </p:nvSpPr>
        <p:spPr/>
        <p:txBody>
          <a:bodyPr/>
          <a:lstStyle>
            <a:lvl1pPr>
              <a:defRPr/>
            </a:lvl1pPr>
          </a:lstStyle>
          <a:p>
            <a:pPr>
              <a:defRPr/>
            </a:pPr>
            <a:fld id="{336E404D-03AC-40CC-AABE-49EE46FF90E6}" type="datetime1">
              <a:rPr lang="en-US"/>
              <a:pPr>
                <a:defRPr/>
              </a:pPr>
              <a:t>1/8/2024</a:t>
            </a:fld>
            <a:endParaRPr lang="en-US"/>
          </a:p>
        </p:txBody>
      </p:sp>
      <p:sp>
        <p:nvSpPr>
          <p:cNvPr id="3" name="Footer Placeholder 4">
            <a:extLst>
              <a:ext uri="{FF2B5EF4-FFF2-40B4-BE49-F238E27FC236}">
                <a16:creationId xmlns:a16="http://schemas.microsoft.com/office/drawing/2014/main" id="{61F81202-4339-6C2F-B5D0-D54D33CA126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96787A8-86CD-C983-1B10-EB9FF26E03F8}"/>
              </a:ext>
            </a:extLst>
          </p:cNvPr>
          <p:cNvSpPr>
            <a:spLocks noGrp="1"/>
          </p:cNvSpPr>
          <p:nvPr>
            <p:ph type="sldNum" sz="quarter" idx="12"/>
          </p:nvPr>
        </p:nvSpPr>
        <p:spPr/>
        <p:txBody>
          <a:bodyPr/>
          <a:lstStyle>
            <a:lvl1pPr>
              <a:defRPr/>
            </a:lvl1pPr>
          </a:lstStyle>
          <a:p>
            <a:fld id="{D4349A53-CEF5-4076-BA5C-6241265447EC}" type="slidenum">
              <a:rPr lang="en-US" altLang="en-US"/>
              <a:pPr/>
              <a:t>‹N°›</a:t>
            </a:fld>
            <a:endParaRPr lang="en-US" altLang="en-US"/>
          </a:p>
        </p:txBody>
      </p:sp>
    </p:spTree>
    <p:extLst>
      <p:ext uri="{BB962C8B-B14F-4D97-AF65-F5344CB8AC3E}">
        <p14:creationId xmlns:p14="http://schemas.microsoft.com/office/powerpoint/2010/main" val="189382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7A949779-D942-03EC-6322-FFAD7AC715E8}"/>
              </a:ext>
            </a:extLst>
          </p:cNvPr>
          <p:cNvSpPr>
            <a:spLocks noGrp="1"/>
          </p:cNvSpPr>
          <p:nvPr>
            <p:ph type="dt" sz="half" idx="10"/>
          </p:nvPr>
        </p:nvSpPr>
        <p:spPr/>
        <p:txBody>
          <a:bodyPr/>
          <a:lstStyle>
            <a:lvl1pPr>
              <a:defRPr/>
            </a:lvl1pPr>
          </a:lstStyle>
          <a:p>
            <a:pPr>
              <a:defRPr/>
            </a:pPr>
            <a:fld id="{7AD048CF-1387-49D1-A76A-8380D248AF0B}" type="datetime1">
              <a:rPr lang="en-US"/>
              <a:pPr>
                <a:defRPr/>
              </a:pPr>
              <a:t>1/8/2024</a:t>
            </a:fld>
            <a:endParaRPr lang="en-US"/>
          </a:p>
        </p:txBody>
      </p:sp>
      <p:sp>
        <p:nvSpPr>
          <p:cNvPr id="6" name="Footer Placeholder 4">
            <a:extLst>
              <a:ext uri="{FF2B5EF4-FFF2-40B4-BE49-F238E27FC236}">
                <a16:creationId xmlns:a16="http://schemas.microsoft.com/office/drawing/2014/main" id="{9B05D9D8-7D65-CEC2-6653-639EC8FD922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EA4B6D-C8F1-4494-2E19-69A119D3FB60}"/>
              </a:ext>
            </a:extLst>
          </p:cNvPr>
          <p:cNvSpPr>
            <a:spLocks noGrp="1"/>
          </p:cNvSpPr>
          <p:nvPr>
            <p:ph type="sldNum" sz="quarter" idx="12"/>
          </p:nvPr>
        </p:nvSpPr>
        <p:spPr/>
        <p:txBody>
          <a:bodyPr/>
          <a:lstStyle>
            <a:lvl1pPr>
              <a:defRPr/>
            </a:lvl1pPr>
          </a:lstStyle>
          <a:p>
            <a:fld id="{7399C327-5682-4043-AF84-72C7CF141B7F}" type="slidenum">
              <a:rPr lang="en-US" altLang="en-US"/>
              <a:pPr/>
              <a:t>‹N°›</a:t>
            </a:fld>
            <a:endParaRPr lang="en-US" altLang="en-US"/>
          </a:p>
        </p:txBody>
      </p:sp>
    </p:spTree>
    <p:extLst>
      <p:ext uri="{BB962C8B-B14F-4D97-AF65-F5344CB8AC3E}">
        <p14:creationId xmlns:p14="http://schemas.microsoft.com/office/powerpoint/2010/main" val="931345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561492B0-87C9-F860-BA54-CC27ED0EB684}"/>
              </a:ext>
            </a:extLst>
          </p:cNvPr>
          <p:cNvSpPr>
            <a:spLocks noGrp="1"/>
          </p:cNvSpPr>
          <p:nvPr>
            <p:ph type="dt" sz="half" idx="10"/>
          </p:nvPr>
        </p:nvSpPr>
        <p:spPr/>
        <p:txBody>
          <a:bodyPr/>
          <a:lstStyle>
            <a:lvl1pPr>
              <a:defRPr/>
            </a:lvl1pPr>
          </a:lstStyle>
          <a:p>
            <a:pPr>
              <a:defRPr/>
            </a:pPr>
            <a:fld id="{11683753-536D-47C2-AE9D-2E603CC33831}" type="datetime1">
              <a:rPr lang="en-US"/>
              <a:pPr>
                <a:defRPr/>
              </a:pPr>
              <a:t>1/8/2024</a:t>
            </a:fld>
            <a:endParaRPr lang="en-US"/>
          </a:p>
        </p:txBody>
      </p:sp>
      <p:sp>
        <p:nvSpPr>
          <p:cNvPr id="6" name="Footer Placeholder 4">
            <a:extLst>
              <a:ext uri="{FF2B5EF4-FFF2-40B4-BE49-F238E27FC236}">
                <a16:creationId xmlns:a16="http://schemas.microsoft.com/office/drawing/2014/main" id="{9394059F-7934-7B3C-8A9A-F84815F1F7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A23CE71-DF67-123B-3FA7-C8AD63615753}"/>
              </a:ext>
            </a:extLst>
          </p:cNvPr>
          <p:cNvSpPr>
            <a:spLocks noGrp="1"/>
          </p:cNvSpPr>
          <p:nvPr>
            <p:ph type="sldNum" sz="quarter" idx="12"/>
          </p:nvPr>
        </p:nvSpPr>
        <p:spPr/>
        <p:txBody>
          <a:bodyPr/>
          <a:lstStyle>
            <a:lvl1pPr>
              <a:defRPr/>
            </a:lvl1pPr>
          </a:lstStyle>
          <a:p>
            <a:fld id="{8CD1FB9A-7A1F-42E1-8B5B-A7A2B84B28F1}" type="slidenum">
              <a:rPr lang="en-US" altLang="en-US"/>
              <a:pPr/>
              <a:t>‹N°›</a:t>
            </a:fld>
            <a:endParaRPr lang="en-US" altLang="en-US"/>
          </a:p>
        </p:txBody>
      </p:sp>
    </p:spTree>
    <p:extLst>
      <p:ext uri="{BB962C8B-B14F-4D97-AF65-F5344CB8AC3E}">
        <p14:creationId xmlns:p14="http://schemas.microsoft.com/office/powerpoint/2010/main" val="1059629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C3907D6-480E-19FD-1FD0-240227E4201D}"/>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642C3817-6BAA-702E-FC95-580FBD21D69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F32935C7-97DF-6B44-026F-80F885C22D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A34A7EE-5A03-478B-9A68-5099E2551D4A}" type="datetime1">
              <a:rPr lang="en-US"/>
              <a:t>1/8/2024</a:t>
            </a:fld>
            <a:endParaRPr lang="en-US"/>
          </a:p>
        </p:txBody>
      </p:sp>
      <p:sp>
        <p:nvSpPr>
          <p:cNvPr id="5" name="Footer Placeholder 4">
            <a:extLst>
              <a:ext uri="{FF2B5EF4-FFF2-40B4-BE49-F238E27FC236}">
                <a16:creationId xmlns:a16="http://schemas.microsoft.com/office/drawing/2014/main" id="{DDE27BA3-964B-5D09-A9D1-DC0ABBEAF2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6B783FF-DAF1-6420-8C5D-ACE4488A8A3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E1D2619-7112-4983-AE3A-058A405BCAD6}" type="slidenum">
              <a:rPr lang="en-US" altLang="en-US"/>
              <a:t>‹N°›</a:t>
            </a:fld>
            <a:endParaRPr lang="en-US" altLang="en-US"/>
          </a:p>
        </p:txBody>
      </p:sp>
    </p:spTree>
  </p:cSld>
  <p:clrMap bg1="lt1" tx1="dk1" bg2="lt2" tx2="dk2" accent1="accent1" accent2="accent2" accent3="accent3" accent4="accent4" accent5="accent5" accent6="accent6" hlink="hlink" folHlink="folHlink"/>
  <p:sldLayoutIdLst>
    <p:sldLayoutId id="2147484928" r:id="rId1"/>
    <p:sldLayoutId id="2147484939" r:id="rId2"/>
    <p:sldLayoutId id="2147484929" r:id="rId3"/>
    <p:sldLayoutId id="2147484930" r:id="rId4"/>
    <p:sldLayoutId id="2147484931" r:id="rId5"/>
    <p:sldLayoutId id="2147484932" r:id="rId6"/>
    <p:sldLayoutId id="2147484933" r:id="rId7"/>
    <p:sldLayoutId id="2147484934" r:id="rId8"/>
    <p:sldLayoutId id="2147484935" r:id="rId9"/>
    <p:sldLayoutId id="2147484936" r:id="rId10"/>
    <p:sldLayoutId id="2147484937" r:id="rId11"/>
    <p:sldLayoutId id="2147484940"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2FA138E-7B44-1CA1-0FFC-073479F3A8A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Cliquez pour modifier le style du titre principal</a:t>
            </a:r>
          </a:p>
        </p:txBody>
      </p:sp>
      <p:sp>
        <p:nvSpPr>
          <p:cNvPr id="2051" name="Text Placeholder 2">
            <a:extLst>
              <a:ext uri="{FF2B5EF4-FFF2-40B4-BE49-F238E27FC236}">
                <a16:creationId xmlns:a16="http://schemas.microsoft.com/office/drawing/2014/main" id="{F3F29997-FE8F-1D18-9B15-0077697FEDF5}"/>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Cliquez pour modifier les styles de texte du Master</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4884351B-3439-26BE-F966-B88A66A71F87}"/>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4B26CB6E-1807-4B78-A536-72453C95BEFB}" type="datetime1">
              <a:rPr lang="en-US"/>
              <a:t>1/8/2024</a:t>
            </a:fld>
            <a:endParaRPr lang="en-US" dirty="0"/>
          </a:p>
        </p:txBody>
      </p:sp>
      <p:sp>
        <p:nvSpPr>
          <p:cNvPr id="5" name="Footer Placeholder 4">
            <a:extLst>
              <a:ext uri="{FF2B5EF4-FFF2-40B4-BE49-F238E27FC236}">
                <a16:creationId xmlns:a16="http://schemas.microsoft.com/office/drawing/2014/main" id="{536C8602-AD3F-00C3-F20C-50AC400EF4B3}"/>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9E9CE52-908F-175A-A66B-EE7439086A2A}"/>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fld id="{C0E1F042-321D-4DFD-8A62-6E81F3259650}" type="slidenum">
              <a:rPr lang="en-US" altLang="en-US"/>
              <a:t>‹N°›</a:t>
            </a:fld>
            <a:endParaRPr lang="en-US" altLang="en-US"/>
          </a:p>
        </p:txBody>
      </p:sp>
    </p:spTree>
  </p:cSld>
  <p:clrMap bg1="lt1" tx1="dk1" bg2="lt2" tx2="dk2" accent1="accent1" accent2="accent2" accent3="accent3" accent4="accent4" accent5="accent5" accent6="accent6" hlink="hlink" folHlink="folHlink"/>
  <p:sldLayoutIdLst>
    <p:sldLayoutId id="2147484941" r:id="rId1"/>
    <p:sldLayoutId id="2147484942" r:id="rId2"/>
    <p:sldLayoutId id="2147484943" r:id="rId3"/>
    <p:sldLayoutId id="2147484944" r:id="rId4"/>
    <p:sldLayoutId id="2147484945" r:id="rId5"/>
    <p:sldLayoutId id="2147484946" r:id="rId6"/>
    <p:sldLayoutId id="2147484947" r:id="rId7"/>
    <p:sldLayoutId id="2147484948" r:id="rId8"/>
    <p:sldLayoutId id="2147484949" r:id="rId9"/>
    <p:sldLayoutId id="2147484950" r:id="rId10"/>
    <p:sldLayoutId id="2147484951" r:id="rId11"/>
    <p:sldLayoutId id="2147484952"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D629F27A-73DC-ED0E-4640-C891FC9BF9B0}"/>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3075" name="Text Placeholder 2">
            <a:extLst>
              <a:ext uri="{FF2B5EF4-FFF2-40B4-BE49-F238E27FC236}">
                <a16:creationId xmlns:a16="http://schemas.microsoft.com/office/drawing/2014/main" id="{853DC002-4B67-BC36-AFF0-4FC0EAF9BBD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FB3BB0E6-F434-7206-4502-5E5CD51D84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9640C95-D31A-447E-84EF-161DD2979F4F}" type="datetime1">
              <a:rPr lang="en-US"/>
              <a:t>1/8/2024</a:t>
            </a:fld>
            <a:endParaRPr lang="en-US"/>
          </a:p>
        </p:txBody>
      </p:sp>
      <p:sp>
        <p:nvSpPr>
          <p:cNvPr id="5" name="Footer Placeholder 4">
            <a:extLst>
              <a:ext uri="{FF2B5EF4-FFF2-40B4-BE49-F238E27FC236}">
                <a16:creationId xmlns:a16="http://schemas.microsoft.com/office/drawing/2014/main" id="{CEE85197-CEB4-A110-930C-D2363B36DF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B4A57B91-8ECA-7217-381A-4C495C60F0E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F8D1D97-F58C-4823-90A0-2A4D8C1FA51B}" type="slidenum">
              <a:rPr lang="en-US" altLang="en-US"/>
              <a:t>‹N°›</a:t>
            </a:fld>
            <a:endParaRPr lang="en-US" altLang="en-US"/>
          </a:p>
        </p:txBody>
      </p:sp>
    </p:spTree>
  </p:cSld>
  <p:clrMap bg1="lt1" tx1="dk1" bg2="lt2" tx2="dk2" accent1="accent1" accent2="accent2" accent3="accent3" accent4="accent4" accent5="accent5" accent6="accent6" hlink="hlink" folHlink="folHlink"/>
  <p:sldLayoutIdLst>
    <p:sldLayoutId id="2147484953" r:id="rId1"/>
    <p:sldLayoutId id="2147484954" r:id="rId2"/>
    <p:sldLayoutId id="2147484955" r:id="rId3"/>
    <p:sldLayoutId id="2147484956" r:id="rId4"/>
    <p:sldLayoutId id="2147484957" r:id="rId5"/>
    <p:sldLayoutId id="2147484958" r:id="rId6"/>
    <p:sldLayoutId id="2147484938" r:id="rId7"/>
    <p:sldLayoutId id="2147484959" r:id="rId8"/>
    <p:sldLayoutId id="2147484960" r:id="rId9"/>
    <p:sldLayoutId id="2147484961" r:id="rId10"/>
    <p:sldLayoutId id="2147484962"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pubmed.ncbi.nlm.nih.gov/37812274/" TargetMode="External"/><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hyperlink" Target="https://link.springer.com/article/10.1007/s00284-021-02697-1" TargetMode="External"/><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link.springer.com/article/10.1007/s00284-021-02697-1" TargetMode="Externa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hyperlink" Target="https://cyprus-mail.com/2023/07/18/around-8000-clinical-fip-cases-this-year-in-cyprus-veterinary-association-says/" TargetMode="External"/><Relationship Id="rId2" Type="http://schemas.openxmlformats.org/officeDocument/2006/relationships/hyperlink" Target="https://www.theguardian.com/world/2023/jul/18/experts-warn-about-feline-coronavirus-after-thousands-of-cat-deaths-in-cyprus" TargetMode="External"/><Relationship Id="rId1" Type="http://schemas.openxmlformats.org/officeDocument/2006/relationships/slideLayout" Target="../slideLayouts/slideLayout28.xml"/><Relationship Id="rId5" Type="http://schemas.openxmlformats.org/officeDocument/2006/relationships/hyperlink" Target="https://www.tripadvisor.co.uk/Attraction_Review-g2095514-d3983077-Reviews-Tala_Monastery_Cat_Park-Tala_Paphos_District.html" TargetMode="Externa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hyperlink" Target="https://www.biorxiv.org/content/10.1101/2023.11.08.566182v1" TargetMode="External"/><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urbananimalveterinary.com/event/feline-infectious-peritonitis-fip-what-every-cat-owner-should-know/" TargetMode="External"/><Relationship Id="rId2" Type="http://schemas.openxmlformats.org/officeDocument/2006/relationships/notesSlide" Target="../notesSlides/notesSlide24.xml"/><Relationship Id="rId1" Type="http://schemas.openxmlformats.org/officeDocument/2006/relationships/slideLayout" Target="../slideLayouts/slideLayout28.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hyperlink" Target="https://www.biorxiv.org/content/10.1101/2023.11.08.566182v1" TargetMode="External"/><Relationship Id="rId2" Type="http://schemas.openxmlformats.org/officeDocument/2006/relationships/notesSlide" Target="../notesSlides/notesSlide25.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A picture containing dark&#10;&#10;Description automatically generated">
            <a:extLst>
              <a:ext uri="{FF2B5EF4-FFF2-40B4-BE49-F238E27FC236}">
                <a16:creationId xmlns:a16="http://schemas.microsoft.com/office/drawing/2014/main" id="{1958E4BF-5F66-1352-364E-55266091BE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159889A-CCF7-B64F-132F-C4CA8C76A575}"/>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Communauté des maladies émergentes et zoonotiques</a:t>
            </a:r>
            <a:br>
              <a:rPr lang="fr-FR" sz="3600" b="1" dirty="0">
                <a:solidFill>
                  <a:schemeClr val="bg1"/>
                </a:solidFill>
                <a:latin typeface="+mn-lt"/>
              </a:rPr>
            </a:br>
            <a:r>
              <a:rPr lang="fr-FR" sz="2800" b="1" i="1" dirty="0">
                <a:solidFill>
                  <a:schemeClr val="bg1"/>
                </a:solidFill>
                <a:latin typeface="+mn-lt"/>
              </a:rPr>
              <a:t>Identifier les risques émergents grâce à l’intelligence collective</a:t>
            </a:r>
            <a:endParaRPr lang="en-CA" sz="2800" b="1" i="1" dirty="0">
              <a:solidFill>
                <a:schemeClr val="bg1"/>
              </a:solidFill>
            </a:endParaRPr>
          </a:p>
        </p:txBody>
      </p:sp>
      <p:sp>
        <p:nvSpPr>
          <p:cNvPr id="29700" name="Subtitle 1">
            <a:extLst>
              <a:ext uri="{FF2B5EF4-FFF2-40B4-BE49-F238E27FC236}">
                <a16:creationId xmlns:a16="http://schemas.microsoft.com/office/drawing/2014/main" id="{4DE90AC9-A4DA-1AC1-F506-66B55C084B9E}"/>
              </a:ext>
            </a:extLst>
          </p:cNvPr>
          <p:cNvSpPr>
            <a:spLocks noGrp="1"/>
          </p:cNvSpPr>
          <p:nvPr>
            <p:ph type="subTitle" idx="1"/>
          </p:nvPr>
        </p:nvSpPr>
        <p:spPr>
          <a:xfrm>
            <a:off x="5500688" y="4075113"/>
            <a:ext cx="6591300" cy="1430337"/>
          </a:xfrm>
        </p:spPr>
        <p:txBody>
          <a:bodyPr/>
          <a:lstStyle/>
          <a:p>
            <a:pPr algn="r" eaLnBrk="1" hangingPunct="1"/>
            <a:r>
              <a:rPr lang="en-CA" b="1" dirty="0">
                <a:solidFill>
                  <a:schemeClr val="bg1"/>
                </a:solidFill>
              </a:rPr>
              <a:t>Réunion </a:t>
            </a:r>
            <a:r>
              <a:rPr lang="en-CA" b="1" dirty="0" err="1">
                <a:solidFill>
                  <a:schemeClr val="bg1"/>
                </a:solidFill>
              </a:rPr>
              <a:t>mensuelle</a:t>
            </a:r>
            <a:r>
              <a:rPr lang="en-CA" b="1" dirty="0">
                <a:solidFill>
                  <a:schemeClr val="bg1"/>
                </a:solidFill>
              </a:rPr>
              <a:t> de la </a:t>
            </a:r>
            <a:r>
              <a:rPr lang="en-CA" b="1" dirty="0" err="1">
                <a:solidFill>
                  <a:schemeClr val="bg1"/>
                </a:solidFill>
              </a:rPr>
              <a:t>communauté</a:t>
            </a:r>
            <a:endParaRPr lang="en-CA" altLang="en-US" b="1" dirty="0">
              <a:solidFill>
                <a:schemeClr val="bg1"/>
              </a:solidFill>
            </a:endParaRPr>
          </a:p>
          <a:p>
            <a:pPr algn="r" eaLnBrk="1" hangingPunct="1"/>
            <a:r>
              <a:rPr lang="en-CA" altLang="en-US" b="1" dirty="0">
                <a:solidFill>
                  <a:schemeClr val="bg1"/>
                </a:solidFill>
              </a:rPr>
              <a:t>23 </a:t>
            </a:r>
            <a:r>
              <a:rPr lang="en-CA" altLang="en-US" b="1" dirty="0" err="1">
                <a:solidFill>
                  <a:schemeClr val="bg1"/>
                </a:solidFill>
              </a:rPr>
              <a:t>novembre</a:t>
            </a:r>
            <a:r>
              <a:rPr lang="en-CA" altLang="en-US" b="1" dirty="0">
                <a:solidFill>
                  <a:schemeClr val="bg1"/>
                </a:solidFill>
              </a:rPr>
              <a:t> 2023</a:t>
            </a:r>
          </a:p>
          <a:p>
            <a:pPr algn="r" eaLnBrk="1" hangingPunct="1"/>
            <a:endParaRPr lang="en-US" altLang="en-US" b="1" dirty="0">
              <a:solidFill>
                <a:schemeClr val="bg1"/>
              </a:solidFill>
            </a:endParaRPr>
          </a:p>
        </p:txBody>
      </p:sp>
      <p:sp>
        <p:nvSpPr>
          <p:cNvPr id="29701" name="Slide Number Placeholder 3">
            <a:extLst>
              <a:ext uri="{FF2B5EF4-FFF2-40B4-BE49-F238E27FC236}">
                <a16:creationId xmlns:a16="http://schemas.microsoft.com/office/drawing/2014/main" id="{C3999EE3-0F02-9AA6-F21F-9751428822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5A03C68-805C-4537-BFC3-3D3E8277BD17}" type="slidenum">
              <a:rPr lang="en-US" altLang="en-US" sz="1200">
                <a:solidFill>
                  <a:srgbClr val="898989"/>
                </a:solidFill>
              </a:rPr>
              <a:t>1</a:t>
            </a:fld>
            <a:endParaRPr lang="en-US" altLang="en-US" sz="1200">
              <a:solidFill>
                <a:srgbClr val="898989"/>
              </a:solidFill>
            </a:endParaRPr>
          </a:p>
        </p:txBody>
      </p:sp>
      <p:sp>
        <p:nvSpPr>
          <p:cNvPr id="29702" name="TextBox 4">
            <a:extLst>
              <a:ext uri="{FF2B5EF4-FFF2-40B4-BE49-F238E27FC236}">
                <a16:creationId xmlns:a16="http://schemas.microsoft.com/office/drawing/2014/main" id="{68289721-DCEE-A151-20BA-E8BB13E78D3E}"/>
              </a:ext>
            </a:extLst>
          </p:cNvPr>
          <p:cNvSpPr txBox="1">
            <a:spLocks noChangeArrowheads="1"/>
          </p:cNvSpPr>
          <p:nvPr/>
        </p:nvSpPr>
        <p:spPr bwMode="auto">
          <a:xfrm>
            <a:off x="9380538" y="5749925"/>
            <a:ext cx="281166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chemeClr val="bg1"/>
                </a:solidFill>
                <a:hlinkClick r:id="rId4"/>
              </a:rPr>
              <a:t>www.cezd.ca </a:t>
            </a:r>
            <a:endParaRPr lang="en-US" altLang="en-US" sz="3600" dirty="0">
              <a:solidFill>
                <a:schemeClr val="bg1"/>
              </a:solidFill>
            </a:endParaRPr>
          </a:p>
        </p:txBody>
      </p:sp>
      <p:sp>
        <p:nvSpPr>
          <p:cNvPr id="2" name="ZoneTexte 1">
            <a:extLst>
              <a:ext uri="{FF2B5EF4-FFF2-40B4-BE49-F238E27FC236}">
                <a16:creationId xmlns:a16="http://schemas.microsoft.com/office/drawing/2014/main" id="{02E79973-4DB4-4CE3-98DA-F43819D11B5C}"/>
              </a:ext>
            </a:extLst>
          </p:cNvPr>
          <p:cNvSpPr txBox="1"/>
          <p:nvPr/>
        </p:nvSpPr>
        <p:spPr>
          <a:xfrm>
            <a:off x="167212" y="5472926"/>
            <a:ext cx="5693044" cy="923330"/>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fr-CA" dirty="0">
                <a:solidFill>
                  <a:schemeClr val="bg1"/>
                </a:solidFill>
              </a:rPr>
              <a:t>La traduction de ce document est assurée par le Système canadien de surveillance de la santé animale. Visitez-nous à l'adresse suivante : http://cahss.ca</a:t>
            </a:r>
          </a:p>
        </p:txBody>
      </p:sp>
      <p:pic>
        <p:nvPicPr>
          <p:cNvPr id="3" name="Picture 2" descr="CAHSS- logo">
            <a:extLst>
              <a:ext uri="{FF2B5EF4-FFF2-40B4-BE49-F238E27FC236}">
                <a16:creationId xmlns:a16="http://schemas.microsoft.com/office/drawing/2014/main" id="{48BAB47C-9CA0-D037-8DF1-F198A4F10A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768" y="6384858"/>
            <a:ext cx="2309685" cy="36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2835-9EA6-9685-9D8E-401B188A5BDD}"/>
              </a:ext>
            </a:extLst>
          </p:cNvPr>
          <p:cNvSpPr>
            <a:spLocks noGrp="1"/>
          </p:cNvSpPr>
          <p:nvPr>
            <p:ph type="title"/>
          </p:nvPr>
        </p:nvSpPr>
        <p:spPr/>
        <p:txBody>
          <a:bodyPr/>
          <a:lstStyle/>
          <a:p>
            <a:pPr>
              <a:defRPr/>
            </a:pPr>
            <a:r>
              <a:rPr lang="en-CA" i="1" dirty="0"/>
              <a:t>Rapport </a:t>
            </a:r>
            <a:r>
              <a:rPr lang="en-CA" i="1" dirty="0" err="1"/>
              <a:t>annuel</a:t>
            </a:r>
            <a:r>
              <a:rPr lang="en-CA" i="1" dirty="0"/>
              <a:t> de la CMEZ - Adhésion Suite</a:t>
            </a:r>
            <a:endParaRPr lang="en-CA" dirty="0"/>
          </a:p>
        </p:txBody>
      </p:sp>
      <p:sp>
        <p:nvSpPr>
          <p:cNvPr id="4" name="Slide Number Placeholder 3">
            <a:extLst>
              <a:ext uri="{FF2B5EF4-FFF2-40B4-BE49-F238E27FC236}">
                <a16:creationId xmlns:a16="http://schemas.microsoft.com/office/drawing/2014/main" id="{BFB36E1E-7BD8-91A0-FE63-E7C409C48E9C}"/>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F58C2B-B62E-47B9-A193-04911009D458}" type="slidenum">
              <a:rPr lang="en-US" altLang="en-US">
                <a:solidFill>
                  <a:srgbClr val="898989"/>
                </a:solidFill>
              </a:rPr>
              <a:t>10</a:t>
            </a:fld>
            <a:endParaRPr lang="en-US" altLang="en-US">
              <a:solidFill>
                <a:srgbClr val="898989"/>
              </a:solidFill>
            </a:endParaRPr>
          </a:p>
        </p:txBody>
      </p:sp>
      <p:pic>
        <p:nvPicPr>
          <p:cNvPr id="46084" name="Chart 6">
            <a:extLst>
              <a:ext uri="{FF2B5EF4-FFF2-40B4-BE49-F238E27FC236}">
                <a16:creationId xmlns:a16="http://schemas.microsoft.com/office/drawing/2014/main" id="{FBA732CF-DEFB-43CF-2694-744F3F815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722438"/>
            <a:ext cx="3916363"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Chart 7">
            <a:extLst>
              <a:ext uri="{FF2B5EF4-FFF2-40B4-BE49-F238E27FC236}">
                <a16:creationId xmlns:a16="http://schemas.microsoft.com/office/drawing/2014/main" id="{8BC931EB-8393-EA38-7CD1-495342CD2B7B}"/>
              </a:ext>
            </a:extLst>
          </p:cNvPr>
          <p:cNvGraphicFramePr/>
          <p:nvPr/>
        </p:nvGraphicFramePr>
        <p:xfrm>
          <a:off x="4911634" y="1722392"/>
          <a:ext cx="6213566" cy="4312648"/>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a:extLst>
              <a:ext uri="{FF2B5EF4-FFF2-40B4-BE49-F238E27FC236}">
                <a16:creationId xmlns:a16="http://schemas.microsoft.com/office/drawing/2014/main" id="{3E2E49AC-AE6F-514B-5175-DB59E85C4684}"/>
              </a:ext>
            </a:extLst>
          </p:cNvPr>
          <p:cNvSpPr/>
          <p:nvPr/>
        </p:nvSpPr>
        <p:spPr>
          <a:xfrm>
            <a:off x="5470525" y="2774950"/>
            <a:ext cx="598488" cy="25542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7" name="Rectangle 6">
            <a:extLst>
              <a:ext uri="{FF2B5EF4-FFF2-40B4-BE49-F238E27FC236}">
                <a16:creationId xmlns:a16="http://schemas.microsoft.com/office/drawing/2014/main" id="{F1536CBC-9A02-D29E-1A2B-CB2BC1AD7B74}"/>
              </a:ext>
            </a:extLst>
          </p:cNvPr>
          <p:cNvSpPr/>
          <p:nvPr/>
        </p:nvSpPr>
        <p:spPr>
          <a:xfrm>
            <a:off x="8218488" y="2774950"/>
            <a:ext cx="600075" cy="25542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 name="Oval 4">
            <a:extLst>
              <a:ext uri="{FF2B5EF4-FFF2-40B4-BE49-F238E27FC236}">
                <a16:creationId xmlns:a16="http://schemas.microsoft.com/office/drawing/2014/main" id="{E819E247-023A-F802-AAAF-20560F55D3D8}"/>
              </a:ext>
            </a:extLst>
          </p:cNvPr>
          <p:cNvSpPr/>
          <p:nvPr/>
        </p:nvSpPr>
        <p:spPr>
          <a:xfrm>
            <a:off x="10264775" y="4667250"/>
            <a:ext cx="949325" cy="1103313"/>
          </a:xfrm>
          <a:prstGeom prst="ellips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EA436-0F8E-ED35-8B4A-CDAE31D1CA89}"/>
              </a:ext>
            </a:extLst>
          </p:cNvPr>
          <p:cNvSpPr>
            <a:spLocks noGrp="1"/>
          </p:cNvSpPr>
          <p:nvPr>
            <p:ph type="title"/>
          </p:nvPr>
        </p:nvSpPr>
        <p:spPr/>
        <p:txBody>
          <a:bodyPr/>
          <a:lstStyle/>
          <a:p>
            <a:pPr>
              <a:defRPr/>
            </a:pPr>
            <a:r>
              <a:rPr lang="en-CA" i="1" dirty="0"/>
              <a:t>Rapport </a:t>
            </a:r>
            <a:r>
              <a:rPr lang="en-CA" i="1" dirty="0" err="1"/>
              <a:t>annuel</a:t>
            </a:r>
            <a:r>
              <a:rPr lang="en-CA" i="1" dirty="0"/>
              <a:t> de la CMEZ - Activités</a:t>
            </a:r>
            <a:endParaRPr lang="en-CA" dirty="0"/>
          </a:p>
        </p:txBody>
      </p:sp>
      <p:sp>
        <p:nvSpPr>
          <p:cNvPr id="4" name="Slide Number Placeholder 3">
            <a:extLst>
              <a:ext uri="{FF2B5EF4-FFF2-40B4-BE49-F238E27FC236}">
                <a16:creationId xmlns:a16="http://schemas.microsoft.com/office/drawing/2014/main" id="{F86A1B22-140A-A19B-81FA-1AC3F1804124}"/>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C6AE5F-E21F-4AD6-B282-3D32C7752A60}" type="slidenum">
              <a:rPr lang="en-US" altLang="en-US">
                <a:solidFill>
                  <a:srgbClr val="898989"/>
                </a:solidFill>
              </a:rPr>
              <a:t>11</a:t>
            </a:fld>
            <a:endParaRPr lang="en-US" altLang="en-US">
              <a:solidFill>
                <a:srgbClr val="898989"/>
              </a:solidFill>
            </a:endParaRPr>
          </a:p>
        </p:txBody>
      </p:sp>
      <p:sp>
        <p:nvSpPr>
          <p:cNvPr id="3" name="Rectangle 2">
            <a:extLst>
              <a:ext uri="{FF2B5EF4-FFF2-40B4-BE49-F238E27FC236}">
                <a16:creationId xmlns:a16="http://schemas.microsoft.com/office/drawing/2014/main" id="{69946F8A-10AD-510C-43A9-1C7D9FBBAF87}"/>
              </a:ext>
            </a:extLst>
          </p:cNvPr>
          <p:cNvSpPr/>
          <p:nvPr/>
        </p:nvSpPr>
        <p:spPr>
          <a:xfrm>
            <a:off x="448954" y="1647220"/>
            <a:ext cx="2182232" cy="1569660"/>
          </a:xfrm>
          <a:prstGeom prst="rect">
            <a:avLst/>
          </a:prstGeom>
          <a:noFill/>
        </p:spPr>
        <p:txBody>
          <a:bodyPr>
            <a:spAutoFit/>
          </a:bodyPr>
          <a:lstStyle/>
          <a:p>
            <a:pPr algn="ctr">
              <a:defRPr/>
            </a:pP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51 </a:t>
            </a:r>
          </a:p>
        </p:txBody>
      </p:sp>
      <p:sp>
        <p:nvSpPr>
          <p:cNvPr id="5" name="Rectangle 4">
            <a:extLst>
              <a:ext uri="{FF2B5EF4-FFF2-40B4-BE49-F238E27FC236}">
                <a16:creationId xmlns:a16="http://schemas.microsoft.com/office/drawing/2014/main" id="{FF99F326-8243-561A-2A23-EC37FCB32E61}"/>
              </a:ext>
            </a:extLst>
          </p:cNvPr>
          <p:cNvSpPr/>
          <p:nvPr/>
        </p:nvSpPr>
        <p:spPr>
          <a:xfrm>
            <a:off x="2360613" y="3392488"/>
            <a:ext cx="3203575" cy="1200150"/>
          </a:xfrm>
          <a:prstGeom prst="rect">
            <a:avLst/>
          </a:prstGeom>
          <a:noFill/>
        </p:spPr>
        <p:txBody>
          <a:bodyPr>
            <a:spAutoFit/>
          </a:bodyPr>
          <a:lstStyle/>
          <a:p>
            <a:pPr>
              <a:defRPr/>
            </a:pPr>
            <a:r>
              <a:rPr lang="en-US" sz="3600" dirty="0">
                <a:ln w="0"/>
                <a:effectLst>
                  <a:outerShdw blurRad="38100" dist="19050" dir="2700000" algn="tl" rotWithShape="0">
                    <a:schemeClr val="dk1">
                      <a:alpha val="40000"/>
                    </a:schemeClr>
                  </a:outerShdw>
                </a:effectLst>
              </a:rPr>
              <a:t>Rapports spécifiques à une discipline</a:t>
            </a:r>
          </a:p>
        </p:txBody>
      </p:sp>
      <p:sp>
        <p:nvSpPr>
          <p:cNvPr id="7" name="Rectangle 6">
            <a:extLst>
              <a:ext uri="{FF2B5EF4-FFF2-40B4-BE49-F238E27FC236}">
                <a16:creationId xmlns:a16="http://schemas.microsoft.com/office/drawing/2014/main" id="{70D230E2-FDA6-3DD1-32DA-7693AAE765D0}"/>
              </a:ext>
            </a:extLst>
          </p:cNvPr>
          <p:cNvSpPr/>
          <p:nvPr/>
        </p:nvSpPr>
        <p:spPr>
          <a:xfrm>
            <a:off x="448954" y="4776861"/>
            <a:ext cx="2182232" cy="1569660"/>
          </a:xfrm>
          <a:prstGeom prst="rect">
            <a:avLst/>
          </a:prstGeom>
          <a:noFill/>
        </p:spPr>
        <p:txBody>
          <a:bodyPr>
            <a:spAutoFit/>
          </a:bodyPr>
          <a:lstStyle/>
          <a:p>
            <a:pPr algn="ctr">
              <a:defRPr/>
            </a:pP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29 </a:t>
            </a:r>
          </a:p>
        </p:txBody>
      </p:sp>
      <p:sp>
        <p:nvSpPr>
          <p:cNvPr id="8" name="Rectangle 7">
            <a:extLst>
              <a:ext uri="{FF2B5EF4-FFF2-40B4-BE49-F238E27FC236}">
                <a16:creationId xmlns:a16="http://schemas.microsoft.com/office/drawing/2014/main" id="{DAE94DE2-D975-F16D-4DF3-B339670257C3}"/>
              </a:ext>
            </a:extLst>
          </p:cNvPr>
          <p:cNvSpPr/>
          <p:nvPr/>
        </p:nvSpPr>
        <p:spPr>
          <a:xfrm>
            <a:off x="2360613" y="1825625"/>
            <a:ext cx="4503737" cy="1200150"/>
          </a:xfrm>
          <a:prstGeom prst="rect">
            <a:avLst/>
          </a:prstGeom>
          <a:noFill/>
        </p:spPr>
        <p:txBody>
          <a:bodyPr>
            <a:spAutoFit/>
          </a:bodyPr>
          <a:lstStyle/>
          <a:p>
            <a:pPr>
              <a:defRPr/>
            </a:pPr>
            <a:r>
              <a:rPr lang="en-US" sz="3600" dirty="0">
                <a:ln w="0"/>
                <a:effectLst>
                  <a:outerShdw blurRad="38100" dist="19050" dir="2700000" algn="tl" rotWithShape="0">
                    <a:schemeClr val="dk1">
                      <a:alpha val="40000"/>
                    </a:schemeClr>
                  </a:outerShdw>
                </a:effectLst>
              </a:rPr>
              <a:t>Rapports hebdomadaires sur le renseignement</a:t>
            </a:r>
          </a:p>
        </p:txBody>
      </p:sp>
      <p:cxnSp>
        <p:nvCxnSpPr>
          <p:cNvPr id="10" name="Straight Connector 9">
            <a:extLst>
              <a:ext uri="{FF2B5EF4-FFF2-40B4-BE49-F238E27FC236}">
                <a16:creationId xmlns:a16="http://schemas.microsoft.com/office/drawing/2014/main" id="{B8C63B68-E7EF-3B15-D158-D23F0434B248}"/>
              </a:ext>
            </a:extLst>
          </p:cNvPr>
          <p:cNvCxnSpPr/>
          <p:nvPr/>
        </p:nvCxnSpPr>
        <p:spPr>
          <a:xfrm>
            <a:off x="6342063" y="1851025"/>
            <a:ext cx="0" cy="3919538"/>
          </a:xfrm>
          <a:prstGeom prst="line">
            <a:avLst/>
          </a:prstGeom>
          <a:ln w="57150">
            <a:prstDash val="lg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81FEBB2-D76A-8DCB-6538-47233F47FC70}"/>
              </a:ext>
            </a:extLst>
          </p:cNvPr>
          <p:cNvSpPr/>
          <p:nvPr/>
        </p:nvSpPr>
        <p:spPr>
          <a:xfrm>
            <a:off x="6428368" y="1690688"/>
            <a:ext cx="2182232" cy="1569660"/>
          </a:xfrm>
          <a:prstGeom prst="rect">
            <a:avLst/>
          </a:prstGeom>
          <a:noFill/>
        </p:spPr>
        <p:txBody>
          <a:bodyPr>
            <a:spAutoFit/>
          </a:bodyPr>
          <a:lstStyle/>
          <a:p>
            <a:pPr algn="ctr">
              <a:defRPr/>
            </a:pP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 </a:t>
            </a:r>
          </a:p>
        </p:txBody>
      </p:sp>
      <p:sp>
        <p:nvSpPr>
          <p:cNvPr id="12" name="Rectangle 11">
            <a:extLst>
              <a:ext uri="{FF2B5EF4-FFF2-40B4-BE49-F238E27FC236}">
                <a16:creationId xmlns:a16="http://schemas.microsoft.com/office/drawing/2014/main" id="{49DA1149-117A-38CC-D2F7-D39377AF5D7A}"/>
              </a:ext>
            </a:extLst>
          </p:cNvPr>
          <p:cNvSpPr/>
          <p:nvPr/>
        </p:nvSpPr>
        <p:spPr>
          <a:xfrm>
            <a:off x="6428368" y="3363311"/>
            <a:ext cx="2182232" cy="1569660"/>
          </a:xfrm>
          <a:prstGeom prst="rect">
            <a:avLst/>
          </a:prstGeom>
          <a:noFill/>
        </p:spPr>
        <p:txBody>
          <a:bodyPr>
            <a:spAutoFit/>
          </a:bodyPr>
          <a:lstStyle/>
          <a:p>
            <a:pPr algn="ctr">
              <a:defRPr/>
            </a:pP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 </a:t>
            </a:r>
          </a:p>
        </p:txBody>
      </p:sp>
      <p:sp>
        <p:nvSpPr>
          <p:cNvPr id="13" name="Rectangle 12">
            <a:extLst>
              <a:ext uri="{FF2B5EF4-FFF2-40B4-BE49-F238E27FC236}">
                <a16:creationId xmlns:a16="http://schemas.microsoft.com/office/drawing/2014/main" id="{6AB9F064-886E-7AE7-AECF-C60AD9D73678}"/>
              </a:ext>
            </a:extLst>
          </p:cNvPr>
          <p:cNvSpPr/>
          <p:nvPr/>
        </p:nvSpPr>
        <p:spPr>
          <a:xfrm>
            <a:off x="8237538" y="1831975"/>
            <a:ext cx="4505325" cy="1200150"/>
          </a:xfrm>
          <a:prstGeom prst="rect">
            <a:avLst/>
          </a:prstGeom>
          <a:noFill/>
        </p:spPr>
        <p:txBody>
          <a:bodyPr>
            <a:spAutoFit/>
          </a:bodyPr>
          <a:lstStyle/>
          <a:p>
            <a:pPr>
              <a:defRPr/>
            </a:pPr>
            <a:r>
              <a:rPr lang="en-US" sz="3600" dirty="0">
                <a:ln w="0"/>
                <a:effectLst>
                  <a:outerShdw blurRad="38100" dist="19050" dir="2700000" algn="tl" rotWithShape="0">
                    <a:schemeClr val="dk1">
                      <a:alpha val="40000"/>
                    </a:schemeClr>
                  </a:outerShdw>
                </a:effectLst>
              </a:rPr>
              <a:t>Téléconférences mensuelles</a:t>
            </a:r>
          </a:p>
        </p:txBody>
      </p:sp>
      <p:sp>
        <p:nvSpPr>
          <p:cNvPr id="14" name="Rectangle 13">
            <a:extLst>
              <a:ext uri="{FF2B5EF4-FFF2-40B4-BE49-F238E27FC236}">
                <a16:creationId xmlns:a16="http://schemas.microsoft.com/office/drawing/2014/main" id="{62A48263-212A-7589-BDFD-1E4009E592ED}"/>
              </a:ext>
            </a:extLst>
          </p:cNvPr>
          <p:cNvSpPr/>
          <p:nvPr/>
        </p:nvSpPr>
        <p:spPr>
          <a:xfrm>
            <a:off x="8110538" y="3548063"/>
            <a:ext cx="4503737" cy="1754187"/>
          </a:xfrm>
          <a:prstGeom prst="rect">
            <a:avLst/>
          </a:prstGeom>
          <a:noFill/>
        </p:spPr>
        <p:txBody>
          <a:bodyPr>
            <a:spAutoFit/>
          </a:bodyPr>
          <a:lstStyle/>
          <a:p>
            <a:pPr>
              <a:defRPr/>
            </a:pPr>
            <a:r>
              <a:rPr lang="en-US" sz="3600" dirty="0">
                <a:ln w="0"/>
                <a:effectLst>
                  <a:outerShdw blurRad="38100" dist="19050" dir="2700000" algn="tl" rotWithShape="0">
                    <a:schemeClr val="dk1">
                      <a:alpha val="40000"/>
                    </a:schemeClr>
                  </a:outerShdw>
                </a:effectLst>
              </a:rPr>
              <a:t>Séances d'introduction et de démonstration</a:t>
            </a:r>
          </a:p>
        </p:txBody>
      </p:sp>
      <p:sp>
        <p:nvSpPr>
          <p:cNvPr id="15" name="Rectangle 14">
            <a:extLst>
              <a:ext uri="{FF2B5EF4-FFF2-40B4-BE49-F238E27FC236}">
                <a16:creationId xmlns:a16="http://schemas.microsoft.com/office/drawing/2014/main" id="{5C7F41FA-E0B3-3A71-19B4-BF3815440C7A}"/>
              </a:ext>
            </a:extLst>
          </p:cNvPr>
          <p:cNvSpPr/>
          <p:nvPr/>
        </p:nvSpPr>
        <p:spPr>
          <a:xfrm>
            <a:off x="2360613" y="4960938"/>
            <a:ext cx="3203575" cy="1200150"/>
          </a:xfrm>
          <a:prstGeom prst="rect">
            <a:avLst/>
          </a:prstGeom>
          <a:noFill/>
        </p:spPr>
        <p:txBody>
          <a:bodyPr>
            <a:spAutoFit/>
          </a:bodyPr>
          <a:lstStyle/>
          <a:p>
            <a:pPr>
              <a:defRPr/>
            </a:pPr>
            <a:r>
              <a:rPr lang="en-US" sz="3600" dirty="0">
                <a:ln w="0"/>
                <a:effectLst>
                  <a:outerShdw blurRad="38100" dist="19050" dir="2700000" algn="tl" rotWithShape="0">
                    <a:schemeClr val="dk1">
                      <a:alpha val="40000"/>
                    </a:schemeClr>
                  </a:outerShdw>
                </a:effectLst>
              </a:rPr>
              <a:t>Présentations sur l'IAHP</a:t>
            </a:r>
          </a:p>
        </p:txBody>
      </p:sp>
      <p:sp>
        <p:nvSpPr>
          <p:cNvPr id="16" name="Rectangle 15">
            <a:extLst>
              <a:ext uri="{FF2B5EF4-FFF2-40B4-BE49-F238E27FC236}">
                <a16:creationId xmlns:a16="http://schemas.microsoft.com/office/drawing/2014/main" id="{D5B9E909-6BD3-EA67-99A5-DF0C5C883579}"/>
              </a:ext>
            </a:extLst>
          </p:cNvPr>
          <p:cNvSpPr/>
          <p:nvPr/>
        </p:nvSpPr>
        <p:spPr>
          <a:xfrm>
            <a:off x="448954" y="3146961"/>
            <a:ext cx="2182232" cy="1569660"/>
          </a:xfrm>
          <a:prstGeom prst="rect">
            <a:avLst/>
          </a:prstGeom>
          <a:noFill/>
        </p:spPr>
        <p:txBody>
          <a:bodyPr>
            <a:spAutoFit/>
          </a:bodyPr>
          <a:lstStyle/>
          <a:p>
            <a:pPr algn="ctr">
              <a:defRPr/>
            </a:pP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25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392C9-1BE1-5B1F-DC1F-5DCE4295B940}"/>
              </a:ext>
            </a:extLst>
          </p:cNvPr>
          <p:cNvSpPr>
            <a:spLocks noGrp="1"/>
          </p:cNvSpPr>
          <p:nvPr>
            <p:ph type="title"/>
          </p:nvPr>
        </p:nvSpPr>
        <p:spPr>
          <a:xfrm>
            <a:off x="542925" y="331788"/>
            <a:ext cx="5091113" cy="695325"/>
          </a:xfrm>
        </p:spPr>
        <p:txBody>
          <a:bodyPr/>
          <a:lstStyle/>
          <a:p>
            <a:pPr>
              <a:defRPr/>
            </a:pPr>
            <a:r>
              <a:rPr lang="en-CA" i="1" dirty="0"/>
              <a:t>Activités -Notifications</a:t>
            </a:r>
            <a:endParaRPr lang="en-CA" dirty="0"/>
          </a:p>
        </p:txBody>
      </p:sp>
      <p:sp>
        <p:nvSpPr>
          <p:cNvPr id="4" name="Slide Number Placeholder 3">
            <a:extLst>
              <a:ext uri="{FF2B5EF4-FFF2-40B4-BE49-F238E27FC236}">
                <a16:creationId xmlns:a16="http://schemas.microsoft.com/office/drawing/2014/main" id="{28323925-DCD2-5296-D503-BC19316A09F5}"/>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36F03E5-E783-4BA8-8726-2E86618A8F65}" type="slidenum">
              <a:rPr lang="en-US" altLang="en-US">
                <a:solidFill>
                  <a:srgbClr val="898989"/>
                </a:solidFill>
              </a:rPr>
              <a:t>12</a:t>
            </a:fld>
            <a:endParaRPr lang="en-US" altLang="en-US">
              <a:solidFill>
                <a:srgbClr val="898989"/>
              </a:solidFill>
            </a:endParaRPr>
          </a:p>
        </p:txBody>
      </p:sp>
      <p:graphicFrame>
        <p:nvGraphicFramePr>
          <p:cNvPr id="7" name="Table 6">
            <a:extLst>
              <a:ext uri="{FF2B5EF4-FFF2-40B4-BE49-F238E27FC236}">
                <a16:creationId xmlns:a16="http://schemas.microsoft.com/office/drawing/2014/main" id="{5E4E7C83-33FB-4AC5-B057-51B311833F3A}"/>
              </a:ext>
            </a:extLst>
          </p:cNvPr>
          <p:cNvGraphicFramePr>
            <a:graphicFrameLocks noGrp="1"/>
          </p:cNvGraphicFramePr>
          <p:nvPr/>
        </p:nvGraphicFramePr>
        <p:xfrm>
          <a:off x="5024438" y="382588"/>
          <a:ext cx="6713537" cy="7040880"/>
        </p:xfrm>
        <a:graphic>
          <a:graphicData uri="http://schemas.openxmlformats.org/drawingml/2006/table">
            <a:tbl>
              <a:tblPr firstRow="1" firstCol="1" bandRow="1">
                <a:tableStyleId>{616DA210-FB5B-4158-B5E0-FEB733F419BA}</a:tableStyleId>
              </a:tblPr>
              <a:tblGrid>
                <a:gridCol w="5274090">
                  <a:extLst>
                    <a:ext uri="{9D8B030D-6E8A-4147-A177-3AD203B41FA5}">
                      <a16:colId xmlns:a16="http://schemas.microsoft.com/office/drawing/2014/main" val="58353780"/>
                    </a:ext>
                  </a:extLst>
                </a:gridCol>
                <a:gridCol w="1439447">
                  <a:extLst>
                    <a:ext uri="{9D8B030D-6E8A-4147-A177-3AD203B41FA5}">
                      <a16:colId xmlns:a16="http://schemas.microsoft.com/office/drawing/2014/main" val="1025220411"/>
                    </a:ext>
                  </a:extLst>
                </a:gridCol>
              </a:tblGrid>
              <a:tr h="426719">
                <a:tc>
                  <a:txBody>
                    <a:bodyPr/>
                    <a:lstStyle/>
                    <a:p>
                      <a:pPr marL="228600" indent="-228600" algn="just">
                        <a:spcAft>
                          <a:spcPts val="0"/>
                        </a:spcAft>
                      </a:pPr>
                      <a:r>
                        <a:rPr lang="en-US" sz="1400" u="none" dirty="0">
                          <a:effectLst/>
                        </a:rPr>
                        <a:t>Sujet</a:t>
                      </a:r>
                      <a:endParaRPr lang="en-CA" sz="180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dirty="0">
                          <a:effectLst/>
                        </a:rPr>
                        <a:t>Date (MM/JJ/AAAA)</a:t>
                      </a:r>
                      <a:endParaRPr lang="en-CA" sz="1800" b="1"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463237098"/>
                  </a:ext>
                </a:extLst>
              </a:tr>
              <a:tr h="426719">
                <a:tc>
                  <a:txBody>
                    <a:bodyPr/>
                    <a:lstStyle/>
                    <a:p>
                      <a:pPr marL="6985" indent="-6985" algn="just">
                        <a:spcAft>
                          <a:spcPts val="0"/>
                        </a:spcAft>
                      </a:pPr>
                      <a:r>
                        <a:rPr lang="en-US" sz="1400" u="none" dirty="0">
                          <a:effectLst/>
                        </a:rPr>
                        <a:t>Considérations relatives à la vaccination des volailles contre l'influenza aviaire hautement pathogène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marL="118745" indent="-118745" algn="just">
                        <a:spcAft>
                          <a:spcPts val="0"/>
                        </a:spcAft>
                      </a:pPr>
                      <a:r>
                        <a:rPr lang="en-US" sz="1400">
                          <a:effectLst/>
                        </a:rPr>
                        <a:t>04/07/2022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899367970"/>
                  </a:ext>
                </a:extLst>
              </a:tr>
              <a:tr h="213359">
                <a:tc>
                  <a:txBody>
                    <a:bodyPr/>
                    <a:lstStyle/>
                    <a:p>
                      <a:pPr marL="6985" indent="-6985" algn="just">
                        <a:spcAft>
                          <a:spcPts val="0"/>
                        </a:spcAft>
                      </a:pPr>
                      <a:r>
                        <a:rPr lang="en-CA" sz="1400" u="none" dirty="0">
                          <a:effectLst/>
                        </a:rPr>
                        <a:t>Syndrome de la goutte d'œuf aux États-Unis</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04/13/2022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81223904"/>
                  </a:ext>
                </a:extLst>
              </a:tr>
              <a:tr h="213359">
                <a:tc>
                  <a:txBody>
                    <a:bodyPr/>
                    <a:lstStyle/>
                    <a:p>
                      <a:pPr marL="6985" indent="-6985" algn="just">
                        <a:spcAft>
                          <a:spcPts val="0"/>
                        </a:spcAft>
                      </a:pPr>
                      <a:r>
                        <a:rPr lang="en-CA" sz="1400" u="none" dirty="0">
                          <a:effectLst/>
                        </a:rPr>
                        <a:t>Augmentation des cas d'hépatite (inflammation du foie) chez les enfants</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04/21/2022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797369986"/>
                  </a:ext>
                </a:extLst>
              </a:tr>
              <a:tr h="213359">
                <a:tc>
                  <a:txBody>
                    <a:bodyPr/>
                    <a:lstStyle/>
                    <a:p>
                      <a:pPr marL="6985" indent="-6985" algn="just">
                        <a:spcAft>
                          <a:spcPts val="0"/>
                        </a:spcAft>
                      </a:pPr>
                      <a:r>
                        <a:rPr lang="en-US" sz="1400" u="none" dirty="0">
                          <a:effectLst/>
                        </a:rPr>
                        <a:t>Mortalité due à l'influenza équine H3N8 au Colorado</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04/29/2022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4070753039"/>
                  </a:ext>
                </a:extLst>
              </a:tr>
              <a:tr h="213359">
                <a:tc>
                  <a:txBody>
                    <a:bodyPr/>
                    <a:lstStyle/>
                    <a:p>
                      <a:pPr marL="6985" indent="-6985" algn="just">
                        <a:spcAft>
                          <a:spcPts val="0"/>
                        </a:spcAft>
                      </a:pPr>
                      <a:r>
                        <a:rPr lang="en-CA" sz="1400" u="none" dirty="0">
                          <a:effectLst/>
                        </a:rPr>
                        <a:t>Cas de Mpox en Europe (Royaume-Uni, Portugal, Espagne)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05/18/2022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279001902"/>
                  </a:ext>
                </a:extLst>
              </a:tr>
              <a:tr h="213359">
                <a:tc>
                  <a:txBody>
                    <a:bodyPr/>
                    <a:lstStyle/>
                    <a:p>
                      <a:pPr marL="6985" indent="-6985" algn="just">
                        <a:spcAft>
                          <a:spcPts val="0"/>
                        </a:spcAft>
                      </a:pPr>
                      <a:r>
                        <a:rPr lang="en-CA" sz="1400" u="none" dirty="0">
                          <a:effectLst/>
                        </a:rPr>
                        <a:t>Fasciite nécrosante chez un chien en Colombie-Britannique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05/25/2022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393920068"/>
                  </a:ext>
                </a:extLst>
              </a:tr>
              <a:tr h="213359">
                <a:tc>
                  <a:txBody>
                    <a:bodyPr/>
                    <a:lstStyle/>
                    <a:p>
                      <a:pPr marL="6985" indent="-6985" algn="just">
                        <a:spcAft>
                          <a:spcPts val="0"/>
                        </a:spcAft>
                      </a:pPr>
                      <a:r>
                        <a:rPr lang="en-CA" sz="1400" u="none" dirty="0">
                          <a:effectLst/>
                        </a:rPr>
                        <a:t>Brucellose chez les porcs sauvages et les chiens de chasse en Australie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06/08/2022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971264245"/>
                  </a:ext>
                </a:extLst>
              </a:tr>
              <a:tr h="213359">
                <a:tc>
                  <a:txBody>
                    <a:bodyPr/>
                    <a:lstStyle/>
                    <a:p>
                      <a:pPr marL="6985" indent="-6985" algn="just">
                        <a:spcAft>
                          <a:spcPts val="0"/>
                        </a:spcAft>
                      </a:pPr>
                      <a:r>
                        <a:rPr lang="en-US" sz="1400" u="none" dirty="0">
                          <a:effectLst/>
                        </a:rPr>
                        <a:t>Sensibilité des castors à la maladie du dépérissement chronique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06/09/2022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017390208"/>
                  </a:ext>
                </a:extLst>
              </a:tr>
              <a:tr h="213359">
                <a:tc>
                  <a:txBody>
                    <a:bodyPr/>
                    <a:lstStyle/>
                    <a:p>
                      <a:pPr marL="6985" indent="-6985" algn="just">
                        <a:spcAft>
                          <a:spcPts val="0"/>
                        </a:spcAft>
                      </a:pPr>
                      <a:r>
                        <a:rPr lang="en-CA" sz="1400" u="none" dirty="0">
                          <a:effectLst/>
                        </a:rPr>
                        <a:t>Le Mpox détecté dans les eaux usées de San Francisco</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dirty="0">
                          <a:effectLst/>
                        </a:rPr>
                        <a:t>06/28/2022</a:t>
                      </a:r>
                      <a:endParaRPr lang="en-CA" sz="1800" dirty="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351828498"/>
                  </a:ext>
                </a:extLst>
              </a:tr>
              <a:tr h="213359">
                <a:tc>
                  <a:txBody>
                    <a:bodyPr/>
                    <a:lstStyle/>
                    <a:p>
                      <a:pPr marL="6985" indent="-6985" algn="just">
                        <a:spcAft>
                          <a:spcPts val="0"/>
                        </a:spcAft>
                      </a:pPr>
                      <a:r>
                        <a:rPr lang="en-US" sz="1400" u="none" dirty="0">
                          <a:effectLst/>
                        </a:rPr>
                        <a:t>Refus de dépeuplement après des cas de maladie du dépérissement chronique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07/21/2022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603357939"/>
                  </a:ext>
                </a:extLst>
              </a:tr>
              <a:tr h="213359">
                <a:tc>
                  <a:txBody>
                    <a:bodyPr/>
                    <a:lstStyle/>
                    <a:p>
                      <a:pPr marL="6985" indent="-6985" algn="just">
                        <a:spcAft>
                          <a:spcPts val="0"/>
                        </a:spcAft>
                      </a:pPr>
                      <a:r>
                        <a:rPr lang="en-CA" sz="1400" u="none" dirty="0" err="1">
                          <a:effectLst/>
                        </a:rPr>
                        <a:t>Burkholderia pseudomallei </a:t>
                      </a:r>
                      <a:r>
                        <a:rPr lang="en-CA" sz="1400" u="none" dirty="0">
                          <a:effectLst/>
                        </a:rPr>
                        <a:t>dans des échantillons de sol et d'eau dans le Mississippi</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07/28/2022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2378246697"/>
                  </a:ext>
                </a:extLst>
              </a:tr>
              <a:tr h="213359">
                <a:tc>
                  <a:txBody>
                    <a:bodyPr/>
                    <a:lstStyle/>
                    <a:p>
                      <a:pPr marL="6985" indent="-6985" algn="just">
                        <a:spcAft>
                          <a:spcPts val="0"/>
                        </a:spcAft>
                      </a:pPr>
                      <a:r>
                        <a:rPr lang="en-US" sz="1400" u="none" dirty="0" err="1">
                          <a:effectLst/>
                        </a:rPr>
                        <a:t>Hénipavirus </a:t>
                      </a:r>
                      <a:r>
                        <a:rPr lang="en-US" sz="1400" u="none" dirty="0">
                          <a:effectLst/>
                        </a:rPr>
                        <a:t>zoonotique en Chine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08/09/2022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2615447353"/>
                  </a:ext>
                </a:extLst>
              </a:tr>
              <a:tr h="213359">
                <a:tc>
                  <a:txBody>
                    <a:bodyPr/>
                    <a:lstStyle/>
                    <a:p>
                      <a:pPr marL="6985" indent="-6985" algn="just">
                        <a:spcAft>
                          <a:spcPts val="0"/>
                        </a:spcAft>
                      </a:pPr>
                      <a:r>
                        <a:rPr lang="en-US" sz="1400" u="none" dirty="0">
                          <a:effectLst/>
                        </a:rPr>
                        <a:t>Dépopulation partielle de la peste porcine africaine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09/28/2022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782554090"/>
                  </a:ext>
                </a:extLst>
              </a:tr>
              <a:tr h="213359">
                <a:tc>
                  <a:txBody>
                    <a:bodyPr/>
                    <a:lstStyle/>
                    <a:p>
                      <a:pPr marL="6985" indent="-6985" algn="just">
                        <a:spcAft>
                          <a:spcPts val="0"/>
                        </a:spcAft>
                      </a:pPr>
                      <a:r>
                        <a:rPr lang="en-US" sz="1400" u="none" dirty="0">
                          <a:effectLst/>
                        </a:rPr>
                        <a:t>Soudan Virus Ebola en Ouganda</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10/07/2022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2794050562"/>
                  </a:ext>
                </a:extLst>
              </a:tr>
              <a:tr h="213359">
                <a:tc>
                  <a:txBody>
                    <a:bodyPr/>
                    <a:lstStyle/>
                    <a:p>
                      <a:pPr marL="6985" indent="-6985" algn="just">
                        <a:spcAft>
                          <a:spcPts val="0"/>
                        </a:spcAft>
                      </a:pPr>
                      <a:r>
                        <a:rPr lang="en-US" sz="1400" u="none" dirty="0" err="1">
                          <a:effectLst/>
                        </a:rPr>
                        <a:t>Mpox </a:t>
                      </a:r>
                      <a:r>
                        <a:rPr lang="en-US" sz="1400" u="none" dirty="0">
                          <a:effectLst/>
                        </a:rPr>
                        <a:t>chez les porcelets en République démocratique du Congo</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10/18/2022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207358647"/>
                  </a:ext>
                </a:extLst>
              </a:tr>
              <a:tr h="213359">
                <a:tc>
                  <a:txBody>
                    <a:bodyPr/>
                    <a:lstStyle/>
                    <a:p>
                      <a:pPr marL="6985" indent="-6985" algn="just">
                        <a:spcAft>
                          <a:spcPts val="0"/>
                        </a:spcAft>
                      </a:pPr>
                      <a:r>
                        <a:rPr lang="en-US" sz="1400" u="none" dirty="0">
                          <a:effectLst/>
                        </a:rPr>
                        <a:t>Transmission de la dermatose nodulaire par contact indirect</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11/14/2022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599247547"/>
                  </a:ext>
                </a:extLst>
              </a:tr>
              <a:tr h="213359">
                <a:tc>
                  <a:txBody>
                    <a:bodyPr/>
                    <a:lstStyle/>
                    <a:p>
                      <a:pPr marL="6985" indent="-6985" algn="just">
                        <a:spcAft>
                          <a:spcPts val="0"/>
                        </a:spcAft>
                      </a:pPr>
                      <a:r>
                        <a:rPr lang="en-US" sz="1400" u="none" dirty="0">
                          <a:effectLst/>
                        </a:rPr>
                        <a:t>Exposition à la grippe D chez les travailleurs de l'élevage aux États-Unis</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11/23/2022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987273750"/>
                  </a:ext>
                </a:extLst>
              </a:tr>
              <a:tr h="213359">
                <a:tc>
                  <a:txBody>
                    <a:bodyPr/>
                    <a:lstStyle/>
                    <a:p>
                      <a:pPr marL="6985" indent="-6985" algn="just">
                        <a:spcAft>
                          <a:spcPts val="0"/>
                        </a:spcAft>
                      </a:pPr>
                      <a:r>
                        <a:rPr lang="en-US" sz="1400" u="none" dirty="0">
                          <a:effectLst/>
                        </a:rPr>
                        <a:t>Grippe aviaire et canine en Amérique du Nord</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12/15/2022</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948808341"/>
                  </a:ext>
                </a:extLst>
              </a:tr>
              <a:tr h="213359">
                <a:tc>
                  <a:txBody>
                    <a:bodyPr/>
                    <a:lstStyle/>
                    <a:p>
                      <a:pPr marL="6985" indent="-6985" algn="just">
                        <a:spcAft>
                          <a:spcPts val="0"/>
                        </a:spcAft>
                      </a:pPr>
                      <a:r>
                        <a:rPr lang="en-US" sz="1400" u="none" dirty="0">
                          <a:effectLst/>
                        </a:rPr>
                        <a:t>Nouvelles espèces de </a:t>
                      </a:r>
                      <a:r>
                        <a:rPr lang="en-US" sz="1400" u="none" dirty="0" err="1">
                          <a:effectLst/>
                        </a:rPr>
                        <a:t>Brucella </a:t>
                      </a:r>
                      <a:r>
                        <a:rPr lang="en-US" sz="1400" u="none" dirty="0">
                          <a:effectLst/>
                        </a:rPr>
                        <a:t>en Guyane française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01/19/2023</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458093940"/>
                  </a:ext>
                </a:extLst>
              </a:tr>
              <a:tr h="213359">
                <a:tc>
                  <a:txBody>
                    <a:bodyPr/>
                    <a:lstStyle/>
                    <a:p>
                      <a:pPr marL="6985" indent="-6985" algn="just">
                        <a:spcAft>
                          <a:spcPts val="0"/>
                        </a:spcAft>
                      </a:pPr>
                      <a:r>
                        <a:rPr lang="en-US" sz="1400" u="none" dirty="0">
                          <a:effectLst/>
                        </a:rPr>
                        <a:t>Expansion de la </a:t>
                      </a:r>
                      <a:r>
                        <a:rPr lang="en-US" sz="1400" u="none" dirty="0" err="1">
                          <a:effectLst/>
                        </a:rPr>
                        <a:t>coccidiomycose </a:t>
                      </a:r>
                      <a:r>
                        <a:rPr lang="en-US" sz="1400" u="none" dirty="0">
                          <a:effectLst/>
                        </a:rPr>
                        <a:t>aux États-Unis</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02/09/2023</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4168576903"/>
                  </a:ext>
                </a:extLst>
              </a:tr>
              <a:tr h="213359">
                <a:tc>
                  <a:txBody>
                    <a:bodyPr/>
                    <a:lstStyle/>
                    <a:p>
                      <a:pPr marL="6985" indent="-6985" algn="just">
                        <a:spcAft>
                          <a:spcPts val="0"/>
                        </a:spcAft>
                      </a:pPr>
                      <a:r>
                        <a:rPr lang="en-US" sz="1400" u="none" dirty="0">
                          <a:effectLst/>
                        </a:rPr>
                        <a:t>Le virus </a:t>
                      </a:r>
                      <a:r>
                        <a:rPr lang="en-US" sz="1400" u="none" dirty="0" err="1">
                          <a:effectLst/>
                        </a:rPr>
                        <a:t>Getah </a:t>
                      </a:r>
                      <a:r>
                        <a:rPr lang="en-US" sz="1400" u="none" dirty="0">
                          <a:effectLst/>
                        </a:rPr>
                        <a:t>chez les porcs en Chine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02/20/2023</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554728183"/>
                  </a:ext>
                </a:extLst>
              </a:tr>
              <a:tr h="426719">
                <a:tc>
                  <a:txBody>
                    <a:bodyPr/>
                    <a:lstStyle/>
                    <a:p>
                      <a:pPr marL="6985" indent="-6985" algn="just">
                        <a:spcAft>
                          <a:spcPts val="0"/>
                        </a:spcAft>
                      </a:pPr>
                      <a:r>
                        <a:rPr lang="en-CA" sz="1400" u="none" dirty="0">
                          <a:effectLst/>
                        </a:rPr>
                        <a:t>Trois premiers cas de </a:t>
                      </a:r>
                      <a:r>
                        <a:rPr lang="en-CA" sz="1400" u="none" dirty="0" err="1">
                          <a:effectLst/>
                        </a:rPr>
                        <a:t>Sporothrix brasiliensis </a:t>
                      </a:r>
                      <a:r>
                        <a:rPr lang="en-CA" sz="1400" u="none" dirty="0">
                          <a:effectLst/>
                        </a:rPr>
                        <a:t>signalés en dehors de l'Amérique du Sud</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CA" sz="1400">
                          <a:effectLst/>
                        </a:rPr>
                        <a:t>03/02/2023</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1312506364"/>
                  </a:ext>
                </a:extLst>
              </a:tr>
              <a:tr h="213359">
                <a:tc>
                  <a:txBody>
                    <a:bodyPr/>
                    <a:lstStyle/>
                    <a:p>
                      <a:pPr marL="6985" indent="-6985" algn="just">
                        <a:spcAft>
                          <a:spcPts val="0"/>
                        </a:spcAft>
                      </a:pPr>
                      <a:r>
                        <a:rPr lang="en-US" sz="1400" u="none" dirty="0" err="1">
                          <a:effectLst/>
                        </a:rPr>
                        <a:t>Plasticose </a:t>
                      </a:r>
                      <a:r>
                        <a:rPr lang="en-US" sz="1400" u="none" dirty="0">
                          <a:effectLst/>
                        </a:rPr>
                        <a:t>chez les oiseaux de mer</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a:effectLst/>
                        </a:rPr>
                        <a:t>03/09/2023</a:t>
                      </a:r>
                      <a:endParaRPr lang="en-CA" sz="180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637210142"/>
                  </a:ext>
                </a:extLst>
              </a:tr>
              <a:tr h="286084">
                <a:tc>
                  <a:txBody>
                    <a:bodyPr/>
                    <a:lstStyle/>
                    <a:p>
                      <a:pPr marL="6985" indent="-6985" algn="just">
                        <a:spcAft>
                          <a:spcPts val="0"/>
                        </a:spcAft>
                      </a:pPr>
                      <a:r>
                        <a:rPr lang="en-CA" sz="1400" u="none" dirty="0">
                          <a:effectLst/>
                        </a:rPr>
                        <a:t>Mycobacterium </a:t>
                      </a:r>
                      <a:r>
                        <a:rPr lang="en-CA" sz="1400" u="none" dirty="0" err="1">
                          <a:effectLst/>
                        </a:rPr>
                        <a:t>caprae </a:t>
                      </a:r>
                      <a:r>
                        <a:rPr lang="en-CA" sz="1400" u="none" dirty="0">
                          <a:effectLst/>
                        </a:rPr>
                        <a:t>responsable de la tuberculose humaine en Espagne</a:t>
                      </a:r>
                      <a:endParaRPr lang="en-CA" sz="1800" b="0" u="none" dirty="0">
                        <a:solidFill>
                          <a:schemeClr val="tx1"/>
                        </a:solidFill>
                        <a:effectLst/>
                        <a:latin typeface="Cambria" panose="02040503050406030204" pitchFamily="18" charset="0"/>
                        <a:ea typeface="MS Mincho"/>
                        <a:cs typeface="Times New Roman" panose="02020603050405020304" pitchFamily="18" charset="0"/>
                      </a:endParaRPr>
                    </a:p>
                  </a:txBody>
                  <a:tcPr marL="63563" marR="63563" marT="0" marB="0"/>
                </a:tc>
                <a:tc>
                  <a:txBody>
                    <a:bodyPr/>
                    <a:lstStyle/>
                    <a:p>
                      <a:pPr algn="just">
                        <a:spcAft>
                          <a:spcPts val="0"/>
                        </a:spcAft>
                      </a:pPr>
                      <a:r>
                        <a:rPr lang="en-US" sz="1400" dirty="0">
                          <a:effectLst/>
                        </a:rPr>
                        <a:t>03/29/2023</a:t>
                      </a:r>
                      <a:endParaRPr lang="en-CA" sz="1800" dirty="0">
                        <a:effectLst/>
                        <a:latin typeface="Cambria" panose="02040503050406030204" pitchFamily="18" charset="0"/>
                        <a:ea typeface="MS Mincho"/>
                        <a:cs typeface="Times New Roman" panose="02020603050405020304" pitchFamily="18" charset="0"/>
                      </a:endParaRPr>
                    </a:p>
                  </a:txBody>
                  <a:tcPr marL="63563" marR="63563" marT="0" marB="0"/>
                </a:tc>
                <a:extLst>
                  <a:ext uri="{0D108BD9-81ED-4DB2-BD59-A6C34878D82A}">
                    <a16:rowId xmlns:a16="http://schemas.microsoft.com/office/drawing/2014/main" val="313236823"/>
                  </a:ext>
                </a:extLst>
              </a:tr>
            </a:tbl>
          </a:graphicData>
        </a:graphic>
      </p:graphicFrame>
      <p:sp>
        <p:nvSpPr>
          <p:cNvPr id="8" name="Right Arrow 7">
            <a:extLst>
              <a:ext uri="{FF2B5EF4-FFF2-40B4-BE49-F238E27FC236}">
                <a16:creationId xmlns:a16="http://schemas.microsoft.com/office/drawing/2014/main" id="{9A8243CD-665C-2E85-909F-D495F6F179D9}"/>
              </a:ext>
            </a:extLst>
          </p:cNvPr>
          <p:cNvSpPr/>
          <p:nvPr/>
        </p:nvSpPr>
        <p:spPr>
          <a:xfrm>
            <a:off x="4638675" y="881063"/>
            <a:ext cx="423863" cy="24606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9" name="Right Arrow 8">
            <a:extLst>
              <a:ext uri="{FF2B5EF4-FFF2-40B4-BE49-F238E27FC236}">
                <a16:creationId xmlns:a16="http://schemas.microsoft.com/office/drawing/2014/main" id="{ADE11321-A63F-C8C5-25AF-FEEA7ED66B52}"/>
              </a:ext>
            </a:extLst>
          </p:cNvPr>
          <p:cNvSpPr/>
          <p:nvPr/>
        </p:nvSpPr>
        <p:spPr>
          <a:xfrm>
            <a:off x="4632325" y="3346450"/>
            <a:ext cx="425450" cy="2444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0" name="Right Arrow 9">
            <a:extLst>
              <a:ext uri="{FF2B5EF4-FFF2-40B4-BE49-F238E27FC236}">
                <a16:creationId xmlns:a16="http://schemas.microsoft.com/office/drawing/2014/main" id="{2615ACBA-B784-355F-EE06-35ED944A3E1C}"/>
              </a:ext>
            </a:extLst>
          </p:cNvPr>
          <p:cNvSpPr/>
          <p:nvPr/>
        </p:nvSpPr>
        <p:spPr>
          <a:xfrm>
            <a:off x="4616450" y="5270500"/>
            <a:ext cx="423863" cy="24606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1" name="Right Arrow 10">
            <a:extLst>
              <a:ext uri="{FF2B5EF4-FFF2-40B4-BE49-F238E27FC236}">
                <a16:creationId xmlns:a16="http://schemas.microsoft.com/office/drawing/2014/main" id="{3A72A51D-7965-6CA1-0B2C-977D14D7AEA3}"/>
              </a:ext>
            </a:extLst>
          </p:cNvPr>
          <p:cNvSpPr/>
          <p:nvPr/>
        </p:nvSpPr>
        <p:spPr>
          <a:xfrm>
            <a:off x="4598988" y="4441825"/>
            <a:ext cx="425450" cy="2444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2" name="Right Arrow 11">
            <a:extLst>
              <a:ext uri="{FF2B5EF4-FFF2-40B4-BE49-F238E27FC236}">
                <a16:creationId xmlns:a16="http://schemas.microsoft.com/office/drawing/2014/main" id="{278E8FE6-5738-8BF9-FD2E-B5B5F04B55E2}"/>
              </a:ext>
            </a:extLst>
          </p:cNvPr>
          <p:cNvSpPr/>
          <p:nvPr/>
        </p:nvSpPr>
        <p:spPr>
          <a:xfrm>
            <a:off x="4600575" y="4638675"/>
            <a:ext cx="423863" cy="2444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3" name="Right Arrow 12">
            <a:extLst>
              <a:ext uri="{FF2B5EF4-FFF2-40B4-BE49-F238E27FC236}">
                <a16:creationId xmlns:a16="http://schemas.microsoft.com/office/drawing/2014/main" id="{4DA73A2E-DE70-03FE-856E-F221ED8B345A}"/>
              </a:ext>
            </a:extLst>
          </p:cNvPr>
          <p:cNvSpPr/>
          <p:nvPr/>
        </p:nvSpPr>
        <p:spPr>
          <a:xfrm>
            <a:off x="4632325" y="3995738"/>
            <a:ext cx="425450" cy="2444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4" name="Right Arrow 13">
            <a:extLst>
              <a:ext uri="{FF2B5EF4-FFF2-40B4-BE49-F238E27FC236}">
                <a16:creationId xmlns:a16="http://schemas.microsoft.com/office/drawing/2014/main" id="{9889A589-089F-6C6C-C2E6-7B22E79435A3}"/>
              </a:ext>
            </a:extLst>
          </p:cNvPr>
          <p:cNvSpPr/>
          <p:nvPr/>
        </p:nvSpPr>
        <p:spPr>
          <a:xfrm>
            <a:off x="4622800" y="1655763"/>
            <a:ext cx="425450" cy="24606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graphicFrame>
        <p:nvGraphicFramePr>
          <p:cNvPr id="16" name="Diagram 15">
            <a:extLst>
              <a:ext uri="{FF2B5EF4-FFF2-40B4-BE49-F238E27FC236}">
                <a16:creationId xmlns:a16="http://schemas.microsoft.com/office/drawing/2014/main" id="{FDB9BEEC-DA41-E302-8A40-508DBA5882FC}"/>
              </a:ext>
            </a:extLst>
          </p:cNvPr>
          <p:cNvGraphicFramePr/>
          <p:nvPr/>
        </p:nvGraphicFramePr>
        <p:xfrm>
          <a:off x="705252" y="1004036"/>
          <a:ext cx="3706100" cy="5731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6E258-75B1-1F49-F94A-0B0F2112DD2E}"/>
              </a:ext>
            </a:extLst>
          </p:cNvPr>
          <p:cNvSpPr>
            <a:spLocks noGrp="1"/>
          </p:cNvSpPr>
          <p:nvPr>
            <p:ph type="title"/>
          </p:nvPr>
        </p:nvSpPr>
        <p:spPr>
          <a:xfrm>
            <a:off x="838200" y="33338"/>
            <a:ext cx="11353800" cy="1325562"/>
          </a:xfrm>
        </p:spPr>
        <p:txBody>
          <a:bodyPr/>
          <a:lstStyle/>
          <a:p>
            <a:pPr>
              <a:defRPr/>
            </a:pPr>
            <a:r>
              <a:rPr lang="en-CA" i="1" dirty="0"/>
              <a:t>Rapport </a:t>
            </a:r>
            <a:r>
              <a:rPr lang="en-CA" i="1" dirty="0" err="1"/>
              <a:t>annuel</a:t>
            </a:r>
            <a:r>
              <a:rPr lang="en-CA" i="1" dirty="0"/>
              <a:t> de la CMEZ - Présence en ligne</a:t>
            </a:r>
            <a:endParaRPr lang="en-CA" dirty="0"/>
          </a:p>
        </p:txBody>
      </p:sp>
      <p:sp>
        <p:nvSpPr>
          <p:cNvPr id="4" name="Slide Number Placeholder 3">
            <a:extLst>
              <a:ext uri="{FF2B5EF4-FFF2-40B4-BE49-F238E27FC236}">
                <a16:creationId xmlns:a16="http://schemas.microsoft.com/office/drawing/2014/main" id="{ED8AA167-D51E-907D-843C-3C51C0F07CDD}"/>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AD0B16-8B2C-49BC-B315-7CCDE3975C32}" type="slidenum">
              <a:rPr lang="en-US" altLang="en-US">
                <a:solidFill>
                  <a:srgbClr val="898989"/>
                </a:solidFill>
              </a:rPr>
              <a:t>13</a:t>
            </a:fld>
            <a:endParaRPr lang="en-US" altLang="en-US">
              <a:solidFill>
                <a:srgbClr val="898989"/>
              </a:solidFill>
            </a:endParaRPr>
          </a:p>
        </p:txBody>
      </p:sp>
      <p:pic>
        <p:nvPicPr>
          <p:cNvPr id="52228" name="Picture 4">
            <a:extLst>
              <a:ext uri="{FF2B5EF4-FFF2-40B4-BE49-F238E27FC236}">
                <a16:creationId xmlns:a16="http://schemas.microsoft.com/office/drawing/2014/main" id="{7537DCC5-51D4-8063-21F5-E9190ED6F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0950" y="1387475"/>
            <a:ext cx="3500438" cy="2085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2229" name="Picture 5">
            <a:extLst>
              <a:ext uri="{FF2B5EF4-FFF2-40B4-BE49-F238E27FC236}">
                <a16:creationId xmlns:a16="http://schemas.microsoft.com/office/drawing/2014/main" id="{7B44795E-7F78-11CE-4100-DEFCF015A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950" y="3838575"/>
            <a:ext cx="9396413" cy="2517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2230" name="Picture 6">
            <a:extLst>
              <a:ext uri="{FF2B5EF4-FFF2-40B4-BE49-F238E27FC236}">
                <a16:creationId xmlns:a16="http://schemas.microsoft.com/office/drawing/2014/main" id="{184E47B0-908D-6DC2-844E-48E91324F3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1387475"/>
            <a:ext cx="5570538" cy="2085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31" name="Text Box 2">
            <a:extLst>
              <a:ext uri="{FF2B5EF4-FFF2-40B4-BE49-F238E27FC236}">
                <a16:creationId xmlns:a16="http://schemas.microsoft.com/office/drawing/2014/main" id="{A0D56111-8CAF-6860-FFB9-C27552A47166}"/>
              </a:ext>
            </a:extLst>
          </p:cNvPr>
          <p:cNvSpPr txBox="1">
            <a:spLocks noChangeArrowheads="1"/>
          </p:cNvSpPr>
          <p:nvPr/>
        </p:nvSpPr>
        <p:spPr bwMode="auto">
          <a:xfrm>
            <a:off x="984250" y="3421063"/>
            <a:ext cx="2962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Figure 5 : Interaction avec le site web du CMEZ</a:t>
            </a:r>
            <a:endParaRPr lang="en-CA" altLang="en-US" sz="1200"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52232" name="Text Box 2">
            <a:extLst>
              <a:ext uri="{FF2B5EF4-FFF2-40B4-BE49-F238E27FC236}">
                <a16:creationId xmlns:a16="http://schemas.microsoft.com/office/drawing/2014/main" id="{9C3DD0B5-DAA8-529A-4446-2C3C87F478A8}"/>
              </a:ext>
            </a:extLst>
          </p:cNvPr>
          <p:cNvSpPr txBox="1">
            <a:spLocks noChangeArrowheads="1"/>
          </p:cNvSpPr>
          <p:nvPr/>
        </p:nvSpPr>
        <p:spPr bwMode="auto">
          <a:xfrm>
            <a:off x="4913313" y="3421063"/>
            <a:ext cx="3267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Figure 6 : Données de </a:t>
            </a:r>
            <a:r>
              <a:rPr lang="en-US" altLang="en-US" sz="1200" b="1" dirty="0" err="1">
                <a:latin typeface="Cambria" panose="02040503050406030204" pitchFamily="18" charset="0"/>
                <a:ea typeface="MS Mincho" panose="02020609040205080304" pitchFamily="49" charset="-128"/>
                <a:cs typeface="Times New Roman" panose="02020603050405020304" pitchFamily="18" charset="0"/>
              </a:rPr>
              <a:t>localisation</a:t>
            </a: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 des </a:t>
            </a:r>
            <a:r>
              <a:rPr lang="en-US" altLang="en-US" sz="1200" b="1" dirty="0" err="1">
                <a:latin typeface="Cambria" panose="02040503050406030204" pitchFamily="18" charset="0"/>
                <a:ea typeface="MS Mincho" panose="02020609040205080304" pitchFamily="49" charset="-128"/>
                <a:cs typeface="Times New Roman" panose="02020603050405020304" pitchFamily="18" charset="0"/>
              </a:rPr>
              <a:t>utilisateurs</a:t>
            </a: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 du site web du CMEZ</a:t>
            </a:r>
            <a:endParaRPr lang="en-CA" altLang="en-US" sz="1200" dirty="0">
              <a:latin typeface="Cambria" panose="02040503050406030204" pitchFamily="18" charset="0"/>
              <a:ea typeface="MS Mincho" panose="02020609040205080304" pitchFamily="49" charset="-128"/>
              <a:cs typeface="Times New Roman" panose="02020603050405020304" pitchFamily="18" charset="0"/>
            </a:endParaRPr>
          </a:p>
        </p:txBody>
      </p:sp>
      <p:sp>
        <p:nvSpPr>
          <p:cNvPr id="52233" name="Text Box 2">
            <a:extLst>
              <a:ext uri="{FF2B5EF4-FFF2-40B4-BE49-F238E27FC236}">
                <a16:creationId xmlns:a16="http://schemas.microsoft.com/office/drawing/2014/main" id="{7175129A-71E1-40CA-3365-DB57C04C3F1F}"/>
              </a:ext>
            </a:extLst>
          </p:cNvPr>
          <p:cNvSpPr txBox="1">
            <a:spLocks noChangeArrowheads="1"/>
          </p:cNvSpPr>
          <p:nvPr/>
        </p:nvSpPr>
        <p:spPr bwMode="auto">
          <a:xfrm>
            <a:off x="668338" y="6334125"/>
            <a:ext cx="3267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Figure 7 : </a:t>
            </a:r>
            <a:r>
              <a:rPr lang="en-US" altLang="en-US" sz="1200" b="1" dirty="0" err="1">
                <a:latin typeface="Cambria" panose="02040503050406030204" pitchFamily="18" charset="0"/>
                <a:ea typeface="MS Mincho" panose="02020609040205080304" pitchFamily="49" charset="-128"/>
                <a:cs typeface="Times New Roman" panose="02020603050405020304" pitchFamily="18" charset="0"/>
              </a:rPr>
              <a:t>Trafic</a:t>
            </a:r>
            <a:r>
              <a:rPr lang="en-US" altLang="en-US" sz="1200" b="1" dirty="0">
                <a:latin typeface="Cambria" panose="02040503050406030204" pitchFamily="18" charset="0"/>
                <a:ea typeface="MS Mincho" panose="02020609040205080304" pitchFamily="49" charset="-128"/>
                <a:cs typeface="Times New Roman" panose="02020603050405020304" pitchFamily="18" charset="0"/>
              </a:rPr>
              <a:t> sur le site web du CMEZ</a:t>
            </a:r>
            <a:endParaRPr lang="en-CA" altLang="en-US" sz="1200" dirty="0">
              <a:latin typeface="Cambria" panose="02040503050406030204" pitchFamily="18" charset="0"/>
              <a:ea typeface="MS Mincho" panose="02020609040205080304" pitchFamily="49" charset="-128"/>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30BA-5EA7-5241-8E8C-57D2F5AFDA4E}"/>
              </a:ext>
            </a:extLst>
          </p:cNvPr>
          <p:cNvSpPr>
            <a:spLocks noGrp="1"/>
          </p:cNvSpPr>
          <p:nvPr>
            <p:ph type="title"/>
          </p:nvPr>
        </p:nvSpPr>
        <p:spPr>
          <a:xfrm>
            <a:off x="838200" y="41275"/>
            <a:ext cx="10515600" cy="1325563"/>
          </a:xfrm>
        </p:spPr>
        <p:txBody>
          <a:bodyPr/>
          <a:lstStyle/>
          <a:p>
            <a:pPr>
              <a:defRPr/>
            </a:pPr>
            <a:r>
              <a:rPr lang="en-CA" dirty="0"/>
              <a:t>Lancement de l'outil One Health Initiatives</a:t>
            </a:r>
          </a:p>
        </p:txBody>
      </p:sp>
      <p:pic>
        <p:nvPicPr>
          <p:cNvPr id="6" name="Picture 5">
            <a:extLst>
              <a:ext uri="{FF2B5EF4-FFF2-40B4-BE49-F238E27FC236}">
                <a16:creationId xmlns:a16="http://schemas.microsoft.com/office/drawing/2014/main" id="{7E45B5A6-2969-A440-831D-DF452CE61B1E}"/>
              </a:ext>
            </a:extLst>
          </p:cNvPr>
          <p:cNvPicPr>
            <a:picLocks noChangeAspect="1"/>
          </p:cNvPicPr>
          <p:nvPr/>
        </p:nvPicPr>
        <p:blipFill>
          <a:blip r:embed="rId3"/>
          <a:stretch>
            <a:fillRect/>
          </a:stretch>
        </p:blipFill>
        <p:spPr>
          <a:xfrm>
            <a:off x="246063" y="1049338"/>
            <a:ext cx="9601200" cy="3476625"/>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FA313453-FA9E-FECF-0534-74B3F3B9D9E3}"/>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B0855F9-D80E-42AD-8F88-F6BBA69252E2}" type="slidenum">
              <a:rPr lang="en-US" altLang="en-US">
                <a:solidFill>
                  <a:srgbClr val="898989"/>
                </a:solidFill>
              </a:rPr>
              <a:t>14</a:t>
            </a:fld>
            <a:endParaRPr lang="en-US" altLang="en-US">
              <a:solidFill>
                <a:srgbClr val="898989"/>
              </a:solidFill>
            </a:endParaRPr>
          </a:p>
        </p:txBody>
      </p:sp>
      <p:pic>
        <p:nvPicPr>
          <p:cNvPr id="7" name="Picture 6">
            <a:extLst>
              <a:ext uri="{FF2B5EF4-FFF2-40B4-BE49-F238E27FC236}">
                <a16:creationId xmlns:a16="http://schemas.microsoft.com/office/drawing/2014/main" id="{43109792-F60F-FA56-5489-8964BF9A22BF}"/>
              </a:ext>
            </a:extLst>
          </p:cNvPr>
          <p:cNvPicPr>
            <a:picLocks noChangeAspect="1"/>
          </p:cNvPicPr>
          <p:nvPr/>
        </p:nvPicPr>
        <p:blipFill>
          <a:blip r:embed="rId4"/>
          <a:stretch>
            <a:fillRect/>
          </a:stretch>
        </p:blipFill>
        <p:spPr>
          <a:xfrm>
            <a:off x="5675313" y="3197225"/>
            <a:ext cx="6383337" cy="35242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FC946-4920-9842-7AD0-F48FF9140DA9}"/>
              </a:ext>
            </a:extLst>
          </p:cNvPr>
          <p:cNvSpPr>
            <a:spLocks noGrp="1"/>
          </p:cNvSpPr>
          <p:nvPr>
            <p:ph type="title"/>
          </p:nvPr>
        </p:nvSpPr>
        <p:spPr>
          <a:xfrm>
            <a:off x="838200" y="252413"/>
            <a:ext cx="10515600" cy="1085850"/>
          </a:xfrm>
        </p:spPr>
        <p:txBody>
          <a:bodyPr/>
          <a:lstStyle/>
          <a:p>
            <a:pPr>
              <a:defRPr/>
            </a:pPr>
            <a:r>
              <a:rPr lang="en-US" i="1" dirty="0"/>
              <a:t>Technologie KIWI</a:t>
            </a:r>
            <a:endParaRPr lang="en-CA" i="1" dirty="0"/>
          </a:p>
        </p:txBody>
      </p:sp>
      <p:sp>
        <p:nvSpPr>
          <p:cNvPr id="4" name="Slide Number Placeholder 3">
            <a:extLst>
              <a:ext uri="{FF2B5EF4-FFF2-40B4-BE49-F238E27FC236}">
                <a16:creationId xmlns:a16="http://schemas.microsoft.com/office/drawing/2014/main" id="{75320DBE-C89A-2478-0AB0-924A624868B5}"/>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0A69A1B-9159-49DC-BB3C-6D8E2D6521F6}" type="slidenum">
              <a:rPr lang="en-US" altLang="en-US">
                <a:solidFill>
                  <a:srgbClr val="898989"/>
                </a:solidFill>
              </a:rPr>
              <a:t>15</a:t>
            </a:fld>
            <a:endParaRPr lang="en-US" altLang="en-US">
              <a:solidFill>
                <a:srgbClr val="898989"/>
              </a:solidFill>
            </a:endParaRPr>
          </a:p>
        </p:txBody>
      </p:sp>
      <p:graphicFrame>
        <p:nvGraphicFramePr>
          <p:cNvPr id="6" name="Diagram 5">
            <a:extLst>
              <a:ext uri="{FF2B5EF4-FFF2-40B4-BE49-F238E27FC236}">
                <a16:creationId xmlns:a16="http://schemas.microsoft.com/office/drawing/2014/main" id="{8BEEB984-0D69-6592-108D-B99C46526BDF}"/>
              </a:ext>
            </a:extLst>
          </p:cNvPr>
          <p:cNvGraphicFramePr/>
          <p:nvPr/>
        </p:nvGraphicFramePr>
        <p:xfrm>
          <a:off x="598897" y="1911463"/>
          <a:ext cx="4232530" cy="3849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6325" name="Rectangle 6">
            <a:extLst>
              <a:ext uri="{FF2B5EF4-FFF2-40B4-BE49-F238E27FC236}">
                <a16:creationId xmlns:a16="http://schemas.microsoft.com/office/drawing/2014/main" id="{9F487024-5455-636E-DE5F-35B8504C52BD}"/>
              </a:ext>
            </a:extLst>
          </p:cNvPr>
          <p:cNvSpPr>
            <a:spLocks noChangeArrowheads="1"/>
          </p:cNvSpPr>
          <p:nvPr/>
        </p:nvSpPr>
        <p:spPr bwMode="auto">
          <a:xfrm>
            <a:off x="841375" y="1624013"/>
            <a:ext cx="3989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latin typeface="Cambria" panose="02040503050406030204" pitchFamily="18" charset="0"/>
                <a:ea typeface="MS Mincho" panose="02020609040205080304" pitchFamily="49" charset="-128"/>
                <a:cs typeface="Times New Roman" panose="02020603050405020304" pitchFamily="18" charset="0"/>
              </a:rPr>
              <a:t>Processus de filtrage de l'information du KIWI</a:t>
            </a:r>
            <a:endParaRPr lang="en-CA" altLang="en-US" sz="1800">
              <a:ea typeface="MS Mincho" panose="02020609040205080304" pitchFamily="49" charset="-128"/>
              <a:cs typeface="Times New Roman" panose="02020603050405020304" pitchFamily="18" charset="0"/>
            </a:endParaRPr>
          </a:p>
        </p:txBody>
      </p:sp>
      <p:graphicFrame>
        <p:nvGraphicFramePr>
          <p:cNvPr id="8" name="Chart 7">
            <a:extLst>
              <a:ext uri="{FF2B5EF4-FFF2-40B4-BE49-F238E27FC236}">
                <a16:creationId xmlns:a16="http://schemas.microsoft.com/office/drawing/2014/main" id="{8238B7EC-F31F-7AC9-F88A-72BA1D74F0F8}"/>
              </a:ext>
            </a:extLst>
          </p:cNvPr>
          <p:cNvGraphicFramePr/>
          <p:nvPr/>
        </p:nvGraphicFramePr>
        <p:xfrm>
          <a:off x="5074595" y="1813268"/>
          <a:ext cx="6279205" cy="3947819"/>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99CD8-47E6-0B04-A922-4212A2760B5E}"/>
              </a:ext>
            </a:extLst>
          </p:cNvPr>
          <p:cNvSpPr>
            <a:spLocks noGrp="1"/>
          </p:cNvSpPr>
          <p:nvPr>
            <p:ph type="title"/>
          </p:nvPr>
        </p:nvSpPr>
        <p:spPr>
          <a:xfrm>
            <a:off x="838200" y="214313"/>
            <a:ext cx="10515600" cy="1325562"/>
          </a:xfrm>
        </p:spPr>
        <p:txBody>
          <a:bodyPr/>
          <a:lstStyle/>
          <a:p>
            <a:pPr>
              <a:defRPr/>
            </a:pPr>
            <a:r>
              <a:rPr lang="en-US" i="1" dirty="0"/>
              <a:t>KIWI Technology (suite)</a:t>
            </a:r>
            <a:endParaRPr lang="en-CA" i="1" dirty="0"/>
          </a:p>
        </p:txBody>
      </p:sp>
      <p:sp>
        <p:nvSpPr>
          <p:cNvPr id="4" name="Slide Number Placeholder 3">
            <a:extLst>
              <a:ext uri="{FF2B5EF4-FFF2-40B4-BE49-F238E27FC236}">
                <a16:creationId xmlns:a16="http://schemas.microsoft.com/office/drawing/2014/main" id="{14114BB6-1AF6-476C-939B-FBC21FCCBC4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38EC11B-8537-4DB7-B6EA-F527893DE1E7}" type="slidenum">
              <a:rPr lang="en-US" altLang="en-US">
                <a:solidFill>
                  <a:srgbClr val="898989"/>
                </a:solidFill>
              </a:rPr>
              <a:t>16</a:t>
            </a:fld>
            <a:endParaRPr lang="en-US" altLang="en-US">
              <a:solidFill>
                <a:srgbClr val="898989"/>
              </a:solidFill>
            </a:endParaRPr>
          </a:p>
        </p:txBody>
      </p:sp>
      <p:graphicFrame>
        <p:nvGraphicFramePr>
          <p:cNvPr id="6" name="Chart 5">
            <a:extLst>
              <a:ext uri="{FF2B5EF4-FFF2-40B4-BE49-F238E27FC236}">
                <a16:creationId xmlns:a16="http://schemas.microsoft.com/office/drawing/2014/main" id="{E606DFB2-20BB-5EA9-E144-83F832B229C3}"/>
              </a:ext>
            </a:extLst>
          </p:cNvPr>
          <p:cNvGraphicFramePr/>
          <p:nvPr/>
        </p:nvGraphicFramePr>
        <p:xfrm>
          <a:off x="838200" y="1901301"/>
          <a:ext cx="7089742" cy="42732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5D2DF574-71E8-A802-5C1B-14AC870AF9DF}"/>
              </a:ext>
            </a:extLst>
          </p:cNvPr>
          <p:cNvGraphicFramePr/>
          <p:nvPr/>
        </p:nvGraphicFramePr>
        <p:xfrm>
          <a:off x="8163612" y="1901301"/>
          <a:ext cx="3346516" cy="427325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53693-247B-59D9-D8CC-5540740A56F3}"/>
              </a:ext>
            </a:extLst>
          </p:cNvPr>
          <p:cNvSpPr>
            <a:spLocks noGrp="1"/>
          </p:cNvSpPr>
          <p:nvPr>
            <p:ph type="title"/>
          </p:nvPr>
        </p:nvSpPr>
        <p:spPr>
          <a:xfrm>
            <a:off x="744538" y="114300"/>
            <a:ext cx="10515600" cy="1325563"/>
          </a:xfrm>
        </p:spPr>
        <p:txBody>
          <a:bodyPr/>
          <a:lstStyle/>
          <a:p>
            <a:pPr>
              <a:defRPr/>
            </a:pPr>
            <a:r>
              <a:rPr lang="en-US" i="1" dirty="0"/>
              <a:t>KIWI Technology - Distribution géographique des signaux</a:t>
            </a:r>
            <a:endParaRPr lang="en-CA" i="1" dirty="0"/>
          </a:p>
        </p:txBody>
      </p:sp>
      <p:sp>
        <p:nvSpPr>
          <p:cNvPr id="4" name="Slide Number Placeholder 3">
            <a:extLst>
              <a:ext uri="{FF2B5EF4-FFF2-40B4-BE49-F238E27FC236}">
                <a16:creationId xmlns:a16="http://schemas.microsoft.com/office/drawing/2014/main" id="{F472D638-9F73-1809-600A-C493E2495F0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5B301D-15A5-4654-9621-8FBA0E9E8825}" type="slidenum">
              <a:rPr lang="en-US" altLang="en-US">
                <a:solidFill>
                  <a:srgbClr val="898989"/>
                </a:solidFill>
              </a:rPr>
              <a:t>17</a:t>
            </a:fld>
            <a:endParaRPr lang="en-US" altLang="en-US">
              <a:solidFill>
                <a:srgbClr val="898989"/>
              </a:solidFill>
            </a:endParaRPr>
          </a:p>
        </p:txBody>
      </p:sp>
      <p:pic>
        <p:nvPicPr>
          <p:cNvPr id="60420" name="Picture 4">
            <a:extLst>
              <a:ext uri="{FF2B5EF4-FFF2-40B4-BE49-F238E27FC236}">
                <a16:creationId xmlns:a16="http://schemas.microsoft.com/office/drawing/2014/main" id="{A5341215-25D3-B94C-3258-BBA729DD76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68450"/>
            <a:ext cx="7448550" cy="46307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8B6B932-5E0B-9AF8-4820-872CE90095E8}"/>
              </a:ext>
            </a:extLst>
          </p:cNvPr>
          <p:cNvSpPr txBox="1"/>
          <p:nvPr/>
        </p:nvSpPr>
        <p:spPr>
          <a:xfrm>
            <a:off x="8493125" y="1611313"/>
            <a:ext cx="3424238" cy="4832350"/>
          </a:xfrm>
          <a:prstGeom prst="rect">
            <a:avLst/>
          </a:prstGeom>
          <a:noFill/>
        </p:spPr>
        <p:txBody>
          <a:bodyPr>
            <a:spAutoFit/>
          </a:bodyPr>
          <a:lstStyle/>
          <a:p>
            <a:pPr>
              <a:defRPr/>
            </a:pPr>
            <a:r>
              <a:rPr lang="en-US" sz="2800" dirty="0"/>
              <a:t>A reçu des signaux de </a:t>
            </a:r>
            <a:r>
              <a:rPr lang="en-US" sz="2800" b="1" dirty="0"/>
              <a:t>168 </a:t>
            </a:r>
            <a:r>
              <a:rPr lang="en-US" sz="2800" dirty="0"/>
              <a:t>pays différents</a:t>
            </a:r>
          </a:p>
          <a:p>
            <a:pPr marL="742950" lvl="1" indent="-285750">
              <a:buFont typeface="Arial" panose="020B0604020202020204" pitchFamily="34" charset="0"/>
              <a:buChar char="•"/>
              <a:defRPr/>
            </a:pPr>
            <a:r>
              <a:rPr lang="en-US" sz="2800" b="1" dirty="0"/>
              <a:t>ÉTATS-UNIS (1327)</a:t>
            </a:r>
          </a:p>
          <a:p>
            <a:pPr marL="742950" lvl="1" indent="-285750">
              <a:buFont typeface="Arial" panose="020B0604020202020204" pitchFamily="34" charset="0"/>
              <a:buChar char="•"/>
              <a:defRPr/>
            </a:pPr>
            <a:r>
              <a:rPr lang="en-US" sz="2800" b="1" dirty="0"/>
              <a:t>Canada (381)</a:t>
            </a:r>
          </a:p>
          <a:p>
            <a:pPr marL="742950" lvl="1" indent="-285750">
              <a:buFont typeface="Arial" panose="020B0604020202020204" pitchFamily="34" charset="0"/>
              <a:buChar char="•"/>
              <a:defRPr/>
            </a:pPr>
            <a:r>
              <a:rPr lang="en-US" sz="2800" b="1" dirty="0"/>
              <a:t>Chine (176)</a:t>
            </a:r>
          </a:p>
          <a:p>
            <a:pPr marL="742950" lvl="1" indent="-285750">
              <a:buFont typeface="Arial" panose="020B0604020202020204" pitchFamily="34" charset="0"/>
              <a:buChar char="•"/>
              <a:defRPr/>
            </a:pPr>
            <a:r>
              <a:rPr lang="en-US" sz="2800" b="1" dirty="0"/>
              <a:t>ROYAUME-UNI (149)</a:t>
            </a:r>
          </a:p>
          <a:p>
            <a:pPr marL="742950" lvl="1" indent="-285750">
              <a:buFont typeface="Arial" panose="020B0604020202020204" pitchFamily="34" charset="0"/>
              <a:buChar char="•"/>
              <a:defRPr/>
            </a:pPr>
            <a:r>
              <a:rPr lang="en-US" sz="2800" b="1" dirty="0"/>
              <a:t>Inde (138)</a:t>
            </a:r>
          </a:p>
          <a:p>
            <a:pPr marL="742950" lvl="1" indent="-285750">
              <a:buFont typeface="Arial" panose="020B0604020202020204" pitchFamily="34" charset="0"/>
              <a:buChar char="•"/>
              <a:defRPr/>
            </a:pPr>
            <a:r>
              <a:rPr lang="en-US" sz="2800" b="1" dirty="0"/>
              <a:t>Philippines (109)</a:t>
            </a:r>
          </a:p>
          <a:p>
            <a:pPr marL="742950" lvl="1" indent="-285750">
              <a:buFont typeface="Arial" panose="020B0604020202020204" pitchFamily="34" charset="0"/>
              <a:buChar char="•"/>
              <a:defRPr/>
            </a:pPr>
            <a:r>
              <a:rPr lang="en-US" sz="2800" b="1" dirty="0"/>
              <a:t>Allemagne (101)</a:t>
            </a:r>
          </a:p>
          <a:p>
            <a:pPr marL="285750" indent="-285750">
              <a:buFont typeface="Arial" panose="020B0604020202020204" pitchFamily="34" charset="0"/>
              <a:buChar char="•"/>
              <a:defRPr/>
            </a:pPr>
            <a:endParaRPr lang="en-CA" sz="2800" b="1" dirty="0"/>
          </a:p>
        </p:txBody>
      </p:sp>
      <p:sp>
        <p:nvSpPr>
          <p:cNvPr id="60422" name="TextBox 7">
            <a:extLst>
              <a:ext uri="{FF2B5EF4-FFF2-40B4-BE49-F238E27FC236}">
                <a16:creationId xmlns:a16="http://schemas.microsoft.com/office/drawing/2014/main" id="{7256CF48-840E-E06A-13E4-C5A14D151615}"/>
              </a:ext>
            </a:extLst>
          </p:cNvPr>
          <p:cNvSpPr txBox="1">
            <a:spLocks noChangeArrowheads="1"/>
          </p:cNvSpPr>
          <p:nvPr/>
        </p:nvSpPr>
        <p:spPr bwMode="auto">
          <a:xfrm>
            <a:off x="744538" y="6161088"/>
            <a:ext cx="7951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Figure 14 : </a:t>
            </a:r>
            <a:r>
              <a:rPr lang="en-US" altLang="en-US" sz="1800" b="1"/>
              <a:t>Distribution géographique des signaux de renseignement anticipé</a:t>
            </a:r>
            <a:endParaRPr lang="en-CA" altLang="en-US"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493ED-A0BA-F8F0-16B6-A8C790AB32CA}"/>
              </a:ext>
            </a:extLst>
          </p:cNvPr>
          <p:cNvSpPr>
            <a:spLocks noGrp="1"/>
          </p:cNvSpPr>
          <p:nvPr>
            <p:ph type="title"/>
          </p:nvPr>
        </p:nvSpPr>
        <p:spPr>
          <a:xfrm>
            <a:off x="692150" y="138113"/>
            <a:ext cx="10515600" cy="1325562"/>
          </a:xfrm>
        </p:spPr>
        <p:txBody>
          <a:bodyPr/>
          <a:lstStyle/>
          <a:p>
            <a:pPr>
              <a:defRPr/>
            </a:pPr>
            <a:r>
              <a:rPr lang="en-US" i="1" dirty="0"/>
              <a:t>Technologie KIWI - Conditions les plus fréquentes</a:t>
            </a:r>
            <a:endParaRPr lang="en-CA" i="1" dirty="0"/>
          </a:p>
        </p:txBody>
      </p:sp>
      <p:sp>
        <p:nvSpPr>
          <p:cNvPr id="4" name="Slide Number Placeholder 3">
            <a:extLst>
              <a:ext uri="{FF2B5EF4-FFF2-40B4-BE49-F238E27FC236}">
                <a16:creationId xmlns:a16="http://schemas.microsoft.com/office/drawing/2014/main" id="{7909CD67-718B-3434-AA65-98ADEC1786F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C8F2C89-4439-4681-B553-FB3C0B7D28F6}" type="slidenum">
              <a:rPr lang="en-US" altLang="en-US">
                <a:solidFill>
                  <a:srgbClr val="898989"/>
                </a:solidFill>
              </a:rPr>
              <a:t>18</a:t>
            </a:fld>
            <a:endParaRPr lang="en-US" altLang="en-US">
              <a:solidFill>
                <a:srgbClr val="898989"/>
              </a:solidFill>
            </a:endParaRPr>
          </a:p>
        </p:txBody>
      </p:sp>
      <p:graphicFrame>
        <p:nvGraphicFramePr>
          <p:cNvPr id="8" name="Chart 7">
            <a:extLst>
              <a:ext uri="{FF2B5EF4-FFF2-40B4-BE49-F238E27FC236}">
                <a16:creationId xmlns:a16="http://schemas.microsoft.com/office/drawing/2014/main" id="{0046A2A0-6E33-8885-C89C-16064CE9E357}"/>
              </a:ext>
            </a:extLst>
          </p:cNvPr>
          <p:cNvGraphicFramePr/>
          <p:nvPr/>
        </p:nvGraphicFramePr>
        <p:xfrm>
          <a:off x="4130365" y="1341438"/>
          <a:ext cx="7771123" cy="48574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792DE358-08BD-7F18-9902-93E05C7AA7A6}"/>
              </a:ext>
            </a:extLst>
          </p:cNvPr>
          <p:cNvGraphicFramePr>
            <a:graphicFrameLocks noGrp="1"/>
          </p:cNvGraphicFramePr>
          <p:nvPr>
            <p:extLst>
              <p:ext uri="{D42A27DB-BD31-4B8C-83A1-F6EECF244321}">
                <p14:modId xmlns:p14="http://schemas.microsoft.com/office/powerpoint/2010/main" val="2758702864"/>
              </p:ext>
            </p:extLst>
          </p:nvPr>
        </p:nvGraphicFramePr>
        <p:xfrm>
          <a:off x="512763" y="1341438"/>
          <a:ext cx="3292475" cy="5106441"/>
        </p:xfrm>
        <a:graphic>
          <a:graphicData uri="http://schemas.openxmlformats.org/drawingml/2006/table">
            <a:tbl>
              <a:tblPr firstRow="1" firstCol="1" bandRow="1">
                <a:tableStyleId>{616DA210-FB5B-4158-B5E0-FEB733F419BA}</a:tableStyleId>
              </a:tblPr>
              <a:tblGrid>
                <a:gridCol w="2201146">
                  <a:extLst>
                    <a:ext uri="{9D8B030D-6E8A-4147-A177-3AD203B41FA5}">
                      <a16:colId xmlns:a16="http://schemas.microsoft.com/office/drawing/2014/main" val="1463156185"/>
                    </a:ext>
                  </a:extLst>
                </a:gridCol>
                <a:gridCol w="1091329">
                  <a:extLst>
                    <a:ext uri="{9D8B030D-6E8A-4147-A177-3AD203B41FA5}">
                      <a16:colId xmlns:a16="http://schemas.microsoft.com/office/drawing/2014/main" val="3584619612"/>
                    </a:ext>
                  </a:extLst>
                </a:gridCol>
              </a:tblGrid>
              <a:tr h="744236">
                <a:tc>
                  <a:txBody>
                    <a:bodyPr/>
                    <a:lstStyle/>
                    <a:p>
                      <a:pPr algn="l">
                        <a:spcAft>
                          <a:spcPts val="0"/>
                        </a:spcAft>
                      </a:pPr>
                      <a:r>
                        <a:rPr lang="en-CA" sz="1800" dirty="0">
                          <a:effectLst/>
                        </a:rPr>
                        <a:t>État de santé</a:t>
                      </a:r>
                      <a:endParaRPr lang="en-CA" sz="2000" dirty="0">
                        <a:solidFill>
                          <a:schemeClr val="tx1"/>
                        </a:solidFill>
                        <a:effectLst/>
                        <a:latin typeface="Cambria" panose="02040503050406030204" pitchFamily="18" charset="0"/>
                        <a:ea typeface="MS Mincho"/>
                        <a:cs typeface="Times New Roman" panose="02020603050405020304" pitchFamily="18" charset="0"/>
                      </a:endParaRPr>
                    </a:p>
                  </a:txBody>
                  <a:tcPr marL="68577" marR="68577" marT="0" marB="0"/>
                </a:tc>
                <a:tc>
                  <a:txBody>
                    <a:bodyPr/>
                    <a:lstStyle/>
                    <a:p>
                      <a:pPr algn="l">
                        <a:spcAft>
                          <a:spcPts val="0"/>
                        </a:spcAft>
                      </a:pPr>
                      <a:r>
                        <a:rPr lang="en-CA" sz="1800" dirty="0">
                          <a:effectLst/>
                        </a:rPr>
                        <a:t>Nombre de signaux</a:t>
                      </a:r>
                      <a:endParaRPr lang="en-CA" sz="2000" dirty="0">
                        <a:solidFill>
                          <a:schemeClr val="tx1"/>
                        </a:solidFill>
                        <a:effectLst/>
                        <a:latin typeface="Cambria" panose="02040503050406030204" pitchFamily="18" charset="0"/>
                        <a:ea typeface="MS Mincho"/>
                        <a:cs typeface="Times New Roman" panose="02020603050405020304" pitchFamily="18" charset="0"/>
                      </a:endParaRPr>
                    </a:p>
                  </a:txBody>
                  <a:tcPr marL="68577" marR="68577" marT="0" marB="0"/>
                </a:tc>
                <a:extLst>
                  <a:ext uri="{0D108BD9-81ED-4DB2-BD59-A6C34878D82A}">
                    <a16:rowId xmlns:a16="http://schemas.microsoft.com/office/drawing/2014/main" val="2378149970"/>
                  </a:ext>
                </a:extLst>
              </a:tr>
              <a:tr h="537989">
                <a:tc>
                  <a:txBody>
                    <a:bodyPr/>
                    <a:lstStyle/>
                    <a:p>
                      <a:pPr algn="l">
                        <a:spcAft>
                          <a:spcPts val="0"/>
                        </a:spcAft>
                      </a:pPr>
                      <a:r>
                        <a:rPr lang="en-CA" sz="1800" dirty="0">
                          <a:effectLst/>
                        </a:rPr>
                        <a:t>IAHP</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1391</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2285522457"/>
                  </a:ext>
                </a:extLst>
              </a:tr>
              <a:tr h="378674">
                <a:tc>
                  <a:txBody>
                    <a:bodyPr/>
                    <a:lstStyle/>
                    <a:p>
                      <a:pPr algn="l">
                        <a:spcAft>
                          <a:spcPts val="0"/>
                        </a:spcAft>
                      </a:pPr>
                      <a:r>
                        <a:rPr lang="en-CA" sz="1800" dirty="0">
                          <a:effectLst/>
                        </a:rPr>
                        <a:t>Mpox</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661</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726454601"/>
                  </a:ext>
                </a:extLst>
              </a:tr>
              <a:tr h="496059">
                <a:tc>
                  <a:txBody>
                    <a:bodyPr/>
                    <a:lstStyle/>
                    <a:p>
                      <a:pPr algn="l">
                        <a:spcAft>
                          <a:spcPts val="0"/>
                        </a:spcAft>
                      </a:pPr>
                      <a:r>
                        <a:rPr lang="en-CA" sz="1800" dirty="0">
                          <a:effectLst/>
                          <a:latin typeface="Cambria" panose="02040503050406030204" pitchFamily="18" charset="0"/>
                          <a:ea typeface="MS Mincho"/>
                          <a:cs typeface="Times New Roman" panose="02020603050405020304" pitchFamily="18" charset="0"/>
                        </a:rPr>
                        <a:t>PPA</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614</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3351316412"/>
                  </a:ext>
                </a:extLst>
              </a:tr>
              <a:tr h="378674">
                <a:tc>
                  <a:txBody>
                    <a:bodyPr/>
                    <a:lstStyle/>
                    <a:p>
                      <a:pPr algn="l">
                        <a:spcAft>
                          <a:spcPts val="0"/>
                        </a:spcAft>
                      </a:pPr>
                      <a:r>
                        <a:rPr lang="en-CA" sz="1800" dirty="0">
                          <a:effectLst/>
                        </a:rPr>
                        <a:t>Grippe</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541</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2133338034"/>
                  </a:ext>
                </a:extLst>
              </a:tr>
              <a:tr h="378674">
                <a:tc>
                  <a:txBody>
                    <a:bodyPr/>
                    <a:lstStyle/>
                    <a:p>
                      <a:pPr algn="l">
                        <a:spcAft>
                          <a:spcPts val="0"/>
                        </a:spcAft>
                      </a:pPr>
                      <a:r>
                        <a:rPr lang="en-CA" sz="1800" dirty="0">
                          <a:effectLst/>
                        </a:rPr>
                        <a:t>Dengue</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273</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1631801521"/>
                  </a:ext>
                </a:extLst>
              </a:tr>
              <a:tr h="377516">
                <a:tc>
                  <a:txBody>
                    <a:bodyPr/>
                    <a:lstStyle/>
                    <a:p>
                      <a:pPr algn="l">
                        <a:spcAft>
                          <a:spcPts val="0"/>
                        </a:spcAft>
                      </a:pPr>
                      <a:r>
                        <a:rPr lang="en-CA" sz="1800" dirty="0">
                          <a:effectLst/>
                        </a:rPr>
                        <a:t>Nouveau coronavirus</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271</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2260344958"/>
                  </a:ext>
                </a:extLst>
              </a:tr>
              <a:tr h="429907">
                <a:tc>
                  <a:txBody>
                    <a:bodyPr/>
                    <a:lstStyle/>
                    <a:p>
                      <a:pPr algn="l">
                        <a:spcAft>
                          <a:spcPts val="0"/>
                        </a:spcAft>
                      </a:pPr>
                      <a:r>
                        <a:rPr lang="en-CA" sz="1800" dirty="0">
                          <a:effectLst/>
                        </a:rPr>
                        <a:t>FMD</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185</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2585920657"/>
                  </a:ext>
                </a:extLst>
              </a:tr>
              <a:tr h="378674">
                <a:tc>
                  <a:txBody>
                    <a:bodyPr/>
                    <a:lstStyle/>
                    <a:p>
                      <a:pPr algn="l">
                        <a:spcAft>
                          <a:spcPts val="0"/>
                        </a:spcAft>
                      </a:pPr>
                      <a:r>
                        <a:rPr lang="en-CA" sz="1800">
                          <a:effectLst/>
                        </a:rPr>
                        <a:t>Virus du Nil occidental</a:t>
                      </a:r>
                      <a:endParaRPr lang="en-CA" sz="200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139</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3045801570"/>
                  </a:ext>
                </a:extLst>
              </a:tr>
              <a:tr h="378674">
                <a:tc>
                  <a:txBody>
                    <a:bodyPr/>
                    <a:lstStyle/>
                    <a:p>
                      <a:pPr algn="l">
                        <a:spcAft>
                          <a:spcPts val="0"/>
                        </a:spcAft>
                      </a:pPr>
                      <a:r>
                        <a:rPr lang="en-CA" sz="1800">
                          <a:effectLst/>
                        </a:rPr>
                        <a:t>Rage</a:t>
                      </a:r>
                      <a:endParaRPr lang="en-CA" sz="200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123</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2041880416"/>
                  </a:ext>
                </a:extLst>
              </a:tr>
              <a:tr h="378674">
                <a:tc>
                  <a:txBody>
                    <a:bodyPr/>
                    <a:lstStyle/>
                    <a:p>
                      <a:pPr algn="l">
                        <a:spcAft>
                          <a:spcPts val="0"/>
                        </a:spcAft>
                      </a:pPr>
                      <a:r>
                        <a:rPr lang="en-CA" sz="1800" dirty="0">
                          <a:effectLst/>
                        </a:rPr>
                        <a:t>Anthrax</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tc>
                  <a:txBody>
                    <a:bodyPr/>
                    <a:lstStyle/>
                    <a:p>
                      <a:pPr algn="l">
                        <a:spcAft>
                          <a:spcPts val="0"/>
                        </a:spcAft>
                      </a:pPr>
                      <a:r>
                        <a:rPr lang="en-CA" sz="1800" dirty="0">
                          <a:effectLst/>
                        </a:rPr>
                        <a:t>116</a:t>
                      </a:r>
                      <a:endParaRPr lang="en-CA" sz="2000" dirty="0">
                        <a:effectLst/>
                        <a:latin typeface="Cambria" panose="02040503050406030204" pitchFamily="18" charset="0"/>
                        <a:ea typeface="MS Mincho"/>
                        <a:cs typeface="Times New Roman" panose="02020603050405020304" pitchFamily="18" charset="0"/>
                      </a:endParaRPr>
                    </a:p>
                  </a:txBody>
                  <a:tcPr marL="68577" marR="68577" marT="0" marB="0" anchor="b"/>
                </a:tc>
                <a:extLst>
                  <a:ext uri="{0D108BD9-81ED-4DB2-BD59-A6C34878D82A}">
                    <a16:rowId xmlns:a16="http://schemas.microsoft.com/office/drawing/2014/main" val="978603222"/>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DAF4B-6541-4C98-E7AB-645FC83EDFFF}"/>
              </a:ext>
            </a:extLst>
          </p:cNvPr>
          <p:cNvSpPr>
            <a:spLocks noGrp="1"/>
          </p:cNvSpPr>
          <p:nvPr>
            <p:ph type="title"/>
          </p:nvPr>
        </p:nvSpPr>
        <p:spPr>
          <a:xfrm>
            <a:off x="615950" y="220663"/>
            <a:ext cx="10515600" cy="1325562"/>
          </a:xfrm>
        </p:spPr>
        <p:txBody>
          <a:bodyPr/>
          <a:lstStyle/>
          <a:p>
            <a:pPr>
              <a:defRPr/>
            </a:pPr>
            <a:r>
              <a:rPr lang="en-US" i="1" dirty="0"/>
              <a:t>Événements marquants de l'année </a:t>
            </a:r>
            <a:endParaRPr lang="en-CA" i="1" dirty="0"/>
          </a:p>
        </p:txBody>
      </p:sp>
      <p:sp>
        <p:nvSpPr>
          <p:cNvPr id="4" name="Slide Number Placeholder 3">
            <a:extLst>
              <a:ext uri="{FF2B5EF4-FFF2-40B4-BE49-F238E27FC236}">
                <a16:creationId xmlns:a16="http://schemas.microsoft.com/office/drawing/2014/main" id="{4FBFE08F-A2E1-3BA0-41D0-329C5D11104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28DDBA-C064-41A3-A1C9-9F251D9E1579}" type="slidenum">
              <a:rPr lang="en-US" altLang="en-US">
                <a:solidFill>
                  <a:srgbClr val="898989"/>
                </a:solidFill>
              </a:rPr>
              <a:t>19</a:t>
            </a:fld>
            <a:endParaRPr lang="en-US" altLang="en-US">
              <a:solidFill>
                <a:srgbClr val="898989"/>
              </a:solidFill>
            </a:endParaRPr>
          </a:p>
        </p:txBody>
      </p:sp>
      <p:graphicFrame>
        <p:nvGraphicFramePr>
          <p:cNvPr id="6" name="Table 5">
            <a:extLst>
              <a:ext uri="{FF2B5EF4-FFF2-40B4-BE49-F238E27FC236}">
                <a16:creationId xmlns:a16="http://schemas.microsoft.com/office/drawing/2014/main" id="{9A84E577-1D2C-306E-83F5-C8247DBB1FB7}"/>
              </a:ext>
            </a:extLst>
          </p:cNvPr>
          <p:cNvGraphicFramePr>
            <a:graphicFrameLocks noGrp="1"/>
          </p:cNvGraphicFramePr>
          <p:nvPr/>
        </p:nvGraphicFramePr>
        <p:xfrm>
          <a:off x="1228725" y="1444625"/>
          <a:ext cx="9734550" cy="5486576"/>
        </p:xfrm>
        <a:graphic>
          <a:graphicData uri="http://schemas.openxmlformats.org/drawingml/2006/table">
            <a:tbl>
              <a:tblPr firstRow="1" firstCol="1" bandRow="1">
                <a:tableStyleId>{616DA210-FB5B-4158-B5E0-FEB733F419BA}</a:tableStyleId>
              </a:tblPr>
              <a:tblGrid>
                <a:gridCol w="5199994">
                  <a:extLst>
                    <a:ext uri="{9D8B030D-6E8A-4147-A177-3AD203B41FA5}">
                      <a16:colId xmlns:a16="http://schemas.microsoft.com/office/drawing/2014/main" val="1789762911"/>
                    </a:ext>
                  </a:extLst>
                </a:gridCol>
                <a:gridCol w="3312730">
                  <a:extLst>
                    <a:ext uri="{9D8B030D-6E8A-4147-A177-3AD203B41FA5}">
                      <a16:colId xmlns:a16="http://schemas.microsoft.com/office/drawing/2014/main" val="3424503881"/>
                    </a:ext>
                  </a:extLst>
                </a:gridCol>
                <a:gridCol w="1221826">
                  <a:extLst>
                    <a:ext uri="{9D8B030D-6E8A-4147-A177-3AD203B41FA5}">
                      <a16:colId xmlns:a16="http://schemas.microsoft.com/office/drawing/2014/main" val="898082347"/>
                    </a:ext>
                  </a:extLst>
                </a:gridCol>
              </a:tblGrid>
              <a:tr h="548662">
                <a:tc>
                  <a:txBody>
                    <a:bodyPr/>
                    <a:lstStyle/>
                    <a:p>
                      <a:pPr algn="just">
                        <a:spcAft>
                          <a:spcPts val="0"/>
                        </a:spcAft>
                      </a:pPr>
                      <a:r>
                        <a:rPr lang="en-CA" sz="1800" dirty="0">
                          <a:effectLst/>
                        </a:rPr>
                        <a:t>Événement</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tc>
                  <a:txBody>
                    <a:bodyPr/>
                    <a:lstStyle/>
                    <a:p>
                      <a:pPr algn="ctr">
                        <a:spcAft>
                          <a:spcPts val="0"/>
                        </a:spcAft>
                      </a:pPr>
                      <a:r>
                        <a:rPr lang="en-CA" sz="1800" b="1" dirty="0">
                          <a:effectLst/>
                        </a:rPr>
                        <a:t>Mois signalé</a:t>
                      </a:r>
                      <a:endParaRPr lang="en-CA" sz="2400" b="1"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tc>
                  <a:txBody>
                    <a:bodyPr/>
                    <a:lstStyle/>
                    <a:p>
                      <a:pPr algn="ctr">
                        <a:spcAft>
                          <a:spcPts val="0"/>
                        </a:spcAft>
                      </a:pPr>
                      <a:r>
                        <a:rPr lang="en-CA" sz="1800" b="1" dirty="0">
                          <a:effectLst/>
                        </a:rPr>
                        <a:t>Note moyenne</a:t>
                      </a:r>
                      <a:endParaRPr lang="en-CA" sz="2400" b="1"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extLst>
                  <a:ext uri="{0D108BD9-81ED-4DB2-BD59-A6C34878D82A}">
                    <a16:rowId xmlns:a16="http://schemas.microsoft.com/office/drawing/2014/main" val="2517081495"/>
                  </a:ext>
                </a:extLst>
              </a:tr>
              <a:tr h="274331">
                <a:tc gridSpan="3">
                  <a:txBody>
                    <a:bodyPr/>
                    <a:lstStyle/>
                    <a:p>
                      <a:pPr>
                        <a:spcAft>
                          <a:spcPts val="0"/>
                        </a:spcAft>
                      </a:pPr>
                      <a:r>
                        <a:rPr lang="en-CA" sz="1800" u="sng" dirty="0">
                          <a:effectLst/>
                        </a:rPr>
                        <a:t>Grippe A </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204869882"/>
                  </a:ext>
                </a:extLst>
              </a:tr>
              <a:tr h="548662">
                <a:tc>
                  <a:txBody>
                    <a:bodyPr/>
                    <a:lstStyle/>
                    <a:p>
                      <a:pPr>
                        <a:spcAft>
                          <a:spcPts val="0"/>
                        </a:spcAft>
                      </a:pPr>
                      <a:r>
                        <a:rPr lang="en-CA" sz="1800" b="0" dirty="0">
                          <a:effectLst/>
                        </a:rPr>
                        <a:t>2 cas humains de grippe A H5N1 au Cambodge (identifiés comme appartenant au clade 2.3.2.1c)</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Février 2022</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4.0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424543281"/>
                  </a:ext>
                </a:extLst>
              </a:tr>
              <a:tr h="274331">
                <a:tc>
                  <a:txBody>
                    <a:bodyPr/>
                    <a:lstStyle/>
                    <a:p>
                      <a:pPr>
                        <a:spcAft>
                          <a:spcPts val="0"/>
                        </a:spcAft>
                      </a:pPr>
                      <a:r>
                        <a:rPr lang="en-CA" sz="1800" b="0" dirty="0">
                          <a:effectLst/>
                        </a:rPr>
                        <a:t>1 cas humain de grippe A H5 aux États-Unis</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Mai 2022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3.5</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384374068"/>
                  </a:ext>
                </a:extLst>
              </a:tr>
              <a:tr h="274331">
                <a:tc>
                  <a:txBody>
                    <a:bodyPr/>
                    <a:lstStyle/>
                    <a:p>
                      <a:pPr>
                        <a:spcAft>
                          <a:spcPts val="0"/>
                        </a:spcAft>
                      </a:pPr>
                      <a:r>
                        <a:rPr lang="en-CA" sz="1800" b="0" dirty="0">
                          <a:effectLst/>
                        </a:rPr>
                        <a:t>2 cas humains de H3N8 en Chine</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Avril 2022 - mai 2022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3.0 - 3.3</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3136518194"/>
                  </a:ext>
                </a:extLst>
              </a:tr>
              <a:tr h="274331">
                <a:tc>
                  <a:txBody>
                    <a:bodyPr/>
                    <a:lstStyle/>
                    <a:p>
                      <a:pPr>
                        <a:spcAft>
                          <a:spcPts val="0"/>
                        </a:spcAft>
                      </a:pPr>
                      <a:r>
                        <a:rPr lang="en-CA" sz="1800" b="0" dirty="0">
                          <a:effectLst/>
                        </a:rPr>
                        <a:t>1 cas humain de H5 en Équateur</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janvier 2023</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23013713"/>
                  </a:ext>
                </a:extLst>
              </a:tr>
              <a:tr h="274331">
                <a:tc gridSpan="3">
                  <a:txBody>
                    <a:bodyPr/>
                    <a:lstStyle/>
                    <a:p>
                      <a:pPr>
                        <a:spcAft>
                          <a:spcPts val="0"/>
                        </a:spcAft>
                      </a:pPr>
                      <a:r>
                        <a:rPr lang="en-CA" sz="1800" u="sng" dirty="0">
                          <a:effectLst/>
                        </a:rPr>
                        <a:t>Influenza aviaire hautement pathogène</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solidFill>
                      <a:schemeClr val="bg1">
                        <a:lumMod val="75000"/>
                      </a:schemeClr>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772268263"/>
                  </a:ext>
                </a:extLst>
              </a:tr>
              <a:tr h="274331">
                <a:tc>
                  <a:txBody>
                    <a:bodyPr/>
                    <a:lstStyle/>
                    <a:p>
                      <a:pPr>
                        <a:spcAft>
                          <a:spcPts val="0"/>
                        </a:spcAft>
                      </a:pPr>
                      <a:r>
                        <a:rPr lang="en-CA" sz="1800" b="0" dirty="0">
                          <a:effectLst/>
                        </a:rPr>
                        <a:t>L'IAHP H5N1 au Canada</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Avril 2022 - en cours</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1.7 - 4.0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623919253"/>
                  </a:ext>
                </a:extLst>
              </a:tr>
              <a:tr h="274331">
                <a:tc>
                  <a:txBody>
                    <a:bodyPr/>
                    <a:lstStyle/>
                    <a:p>
                      <a:pPr>
                        <a:spcAft>
                          <a:spcPts val="0"/>
                        </a:spcAft>
                      </a:pPr>
                      <a:r>
                        <a:rPr lang="en-CA" sz="1800" b="0" dirty="0">
                          <a:effectLst/>
                        </a:rPr>
                        <a:t>L'IAHP H5N1 aux États-Unis</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Avril 2022 - en cours</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1.2 - 3.5</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68237924"/>
                  </a:ext>
                </a:extLst>
              </a:tr>
              <a:tr h="274331">
                <a:tc>
                  <a:txBody>
                    <a:bodyPr/>
                    <a:lstStyle/>
                    <a:p>
                      <a:pPr>
                        <a:spcAft>
                          <a:spcPts val="0"/>
                        </a:spcAft>
                      </a:pPr>
                      <a:r>
                        <a:rPr lang="en-CA" sz="1800" b="0" dirty="0">
                          <a:effectLst/>
                        </a:rPr>
                        <a:t>L'IAHP H5N1 dans la mortalité des otaries au Pérou</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Février 2023 - en cours</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3.3 - 3.5</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3876239424"/>
                  </a:ext>
                </a:extLst>
              </a:tr>
              <a:tr h="274331">
                <a:tc>
                  <a:txBody>
                    <a:bodyPr/>
                    <a:lstStyle/>
                    <a:p>
                      <a:pPr>
                        <a:spcAft>
                          <a:spcPts val="0"/>
                        </a:spcAft>
                      </a:pPr>
                      <a:r>
                        <a:rPr lang="en-CA" sz="1800" b="0" dirty="0">
                          <a:effectLst/>
                        </a:rPr>
                        <a:t>L'IAHP H5N4 aux États-Unis </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Octobre 2022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4273259663"/>
                  </a:ext>
                </a:extLst>
              </a:tr>
              <a:tr h="274331">
                <a:tc gridSpan="3">
                  <a:txBody>
                    <a:bodyPr/>
                    <a:lstStyle/>
                    <a:p>
                      <a:pPr>
                        <a:spcAft>
                          <a:spcPts val="0"/>
                        </a:spcAft>
                      </a:pPr>
                      <a:r>
                        <a:rPr lang="en-CA" sz="1800" u="sng" dirty="0">
                          <a:effectLst/>
                        </a:rPr>
                        <a:t>Mpox</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52349697"/>
                  </a:ext>
                </a:extLst>
              </a:tr>
              <a:tr h="274331">
                <a:tc>
                  <a:txBody>
                    <a:bodyPr/>
                    <a:lstStyle/>
                    <a:p>
                      <a:pPr>
                        <a:spcAft>
                          <a:spcPts val="0"/>
                        </a:spcAft>
                      </a:pPr>
                      <a:r>
                        <a:rPr lang="en-CA" sz="1800" b="0" dirty="0">
                          <a:effectLst/>
                        </a:rPr>
                        <a:t>Mpox au Canada et dans le monde</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a:effectLst/>
                        </a:rPr>
                        <a:t>Mai 2022 - septembre 2022</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a:effectLst/>
                        </a:rPr>
                        <a:t>1.8 - 4.0</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extLst>
                  <a:ext uri="{0D108BD9-81ED-4DB2-BD59-A6C34878D82A}">
                    <a16:rowId xmlns:a16="http://schemas.microsoft.com/office/drawing/2014/main" val="2404070662"/>
                  </a:ext>
                </a:extLst>
              </a:tr>
              <a:tr h="274331">
                <a:tc>
                  <a:txBody>
                    <a:bodyPr/>
                    <a:lstStyle/>
                    <a:p>
                      <a:pPr marL="21590" indent="-21590">
                        <a:spcAft>
                          <a:spcPts val="0"/>
                        </a:spcAft>
                      </a:pPr>
                      <a:r>
                        <a:rPr lang="en-CA" sz="1800" b="0" dirty="0">
                          <a:effectLst/>
                        </a:rPr>
                        <a:t>Transmission du virus Mpox de l'homme au chien France</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Août 2022</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a:effectLst/>
                        </a:rPr>
                        <a:t>3.3</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209033070"/>
                  </a:ext>
                </a:extLst>
              </a:tr>
              <a:tr h="338582">
                <a:tc>
                  <a:txBody>
                    <a:bodyPr/>
                    <a:lstStyle/>
                    <a:p>
                      <a:pPr marL="21590" indent="-21590">
                        <a:spcAft>
                          <a:spcPts val="0"/>
                        </a:spcAft>
                      </a:pPr>
                      <a:r>
                        <a:rPr lang="en-CA" sz="1800" b="0" dirty="0">
                          <a:effectLst/>
                        </a:rPr>
                        <a:t>Mpox chez les porcelets en République démocratique du Congo </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dirty="0">
                          <a:effectLst/>
                        </a:rPr>
                        <a:t>janvier 2023</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a:effectLst/>
                        </a:rPr>
                        <a:t>3.0</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extLst>
                  <a:ext uri="{0D108BD9-81ED-4DB2-BD59-A6C34878D82A}">
                    <a16:rowId xmlns:a16="http://schemas.microsoft.com/office/drawing/2014/main" val="2732505671"/>
                  </a:ext>
                </a:extLst>
              </a:tr>
              <a:tr h="274331">
                <a:tc>
                  <a:txBody>
                    <a:bodyPr/>
                    <a:lstStyle/>
                    <a:p>
                      <a:pPr marL="21590" indent="-21590">
                        <a:spcAft>
                          <a:spcPts val="0"/>
                        </a:spcAft>
                      </a:pPr>
                      <a:r>
                        <a:rPr lang="en-CA" sz="1800" b="0" dirty="0">
                          <a:effectLst/>
                        </a:rPr>
                        <a:t>Mpox chez un chien au Brésil</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Août 2022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285600031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FEC5D-C536-59DC-0A45-CCF56F70AEE2}"/>
              </a:ext>
            </a:extLst>
          </p:cNvPr>
          <p:cNvSpPr>
            <a:spLocks noGrp="1"/>
          </p:cNvSpPr>
          <p:nvPr>
            <p:ph type="title"/>
          </p:nvPr>
        </p:nvSpPr>
        <p:spPr/>
        <p:txBody>
          <a:bodyPr/>
          <a:lstStyle/>
          <a:p>
            <a:pPr>
              <a:defRPr/>
            </a:pPr>
            <a:r>
              <a:rPr lang="en-CA" dirty="0"/>
              <a:t>Ordre du jour</a:t>
            </a:r>
          </a:p>
        </p:txBody>
      </p:sp>
      <p:sp>
        <p:nvSpPr>
          <p:cNvPr id="31747" name="Text Placeholder 2">
            <a:extLst>
              <a:ext uri="{FF2B5EF4-FFF2-40B4-BE49-F238E27FC236}">
                <a16:creationId xmlns:a16="http://schemas.microsoft.com/office/drawing/2014/main" id="{FD814342-6705-7E90-846C-DD08932A49D0}"/>
              </a:ext>
            </a:extLst>
          </p:cNvPr>
          <p:cNvSpPr>
            <a:spLocks noGrp="1"/>
          </p:cNvSpPr>
          <p:nvPr>
            <p:ph type="body" sz="quarter" idx="13"/>
          </p:nvPr>
        </p:nvSpPr>
        <p:spPr>
          <a:xfrm>
            <a:off x="838200" y="1909763"/>
            <a:ext cx="11353800" cy="4162425"/>
          </a:xfrm>
        </p:spPr>
        <p:txBody>
          <a:bodyPr/>
          <a:lstStyle/>
          <a:p>
            <a:r>
              <a:rPr lang="en-CA" altLang="en-US" dirty="0"/>
              <a:t>Roll call/ Prise des </a:t>
            </a:r>
            <a:r>
              <a:rPr lang="en-CA" altLang="en-US" dirty="0" err="1"/>
              <a:t>présences</a:t>
            </a:r>
            <a:r>
              <a:rPr lang="en-CA" altLang="en-US" dirty="0"/>
              <a:t> (~10 minutes)</a:t>
            </a:r>
          </a:p>
          <a:p>
            <a:r>
              <a:rPr lang="en-CA" altLang="en-US" dirty="0"/>
              <a:t>Updates / Mises à </a:t>
            </a:r>
            <a:r>
              <a:rPr lang="en-CA" altLang="en-US" dirty="0" err="1"/>
              <a:t>jours</a:t>
            </a:r>
            <a:r>
              <a:rPr lang="en-CA" altLang="en-US" dirty="0"/>
              <a:t> (~10 minutes)</a:t>
            </a:r>
          </a:p>
          <a:p>
            <a:r>
              <a:rPr lang="en-CA" altLang="en-US" dirty="0"/>
              <a:t>Annual Report Summary / </a:t>
            </a:r>
            <a:r>
              <a:rPr lang="en-CA" altLang="en-US" dirty="0" err="1"/>
              <a:t>Sommaire</a:t>
            </a:r>
            <a:r>
              <a:rPr lang="en-CA" altLang="en-US" dirty="0"/>
              <a:t> du rapport </a:t>
            </a:r>
            <a:r>
              <a:rPr lang="en-CA" altLang="en-US" dirty="0" err="1"/>
              <a:t>annuel</a:t>
            </a:r>
            <a:r>
              <a:rPr lang="en-CA" altLang="en-US" dirty="0"/>
              <a:t> (~20 minutes)</a:t>
            </a:r>
          </a:p>
          <a:p>
            <a:r>
              <a:rPr lang="en-US" altLang="en-US" dirty="0"/>
              <a:t>Signals of Interest / </a:t>
            </a:r>
            <a:r>
              <a:rPr lang="en-US" altLang="en-US" dirty="0" err="1"/>
              <a:t>Signaux</a:t>
            </a:r>
            <a:r>
              <a:rPr lang="en-US" altLang="en-US" dirty="0"/>
              <a:t> </a:t>
            </a:r>
            <a:r>
              <a:rPr lang="en-US" altLang="en-US" dirty="0" err="1"/>
              <a:t>d'intérêt</a:t>
            </a:r>
            <a:r>
              <a:rPr lang="en-US" altLang="en-US" dirty="0"/>
              <a:t> </a:t>
            </a:r>
            <a:r>
              <a:rPr lang="en-CA" altLang="en-US" dirty="0"/>
              <a:t>(~15 minutes)</a:t>
            </a:r>
          </a:p>
          <a:p>
            <a:pPr lvl="1"/>
            <a:r>
              <a:rPr lang="en-CA" altLang="en-US" i="1" dirty="0"/>
              <a:t>Providencia </a:t>
            </a:r>
            <a:r>
              <a:rPr lang="en-CA" altLang="en-US" dirty="0" err="1"/>
              <a:t>heimbachae</a:t>
            </a:r>
            <a:r>
              <a:rPr lang="en-CA" altLang="en-US" dirty="0"/>
              <a:t> </a:t>
            </a:r>
          </a:p>
          <a:p>
            <a:pPr lvl="1"/>
            <a:r>
              <a:rPr lang="en-US" altLang="en-US" dirty="0"/>
              <a:t>Coronavirus </a:t>
            </a:r>
            <a:r>
              <a:rPr lang="en-US" altLang="en-US" dirty="0" err="1"/>
              <a:t>félin</a:t>
            </a:r>
            <a:endParaRPr lang="en-US" altLang="en-US" dirty="0"/>
          </a:p>
        </p:txBody>
      </p:sp>
      <p:sp>
        <p:nvSpPr>
          <p:cNvPr id="4" name="Slide Number Placeholder 3">
            <a:extLst>
              <a:ext uri="{FF2B5EF4-FFF2-40B4-BE49-F238E27FC236}">
                <a16:creationId xmlns:a16="http://schemas.microsoft.com/office/drawing/2014/main" id="{3AD66AA6-261C-FE5F-8F5F-19944C6A3727}"/>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C981F3B-1E52-4990-88FC-37BF8F058EFA}" type="slidenum">
              <a:rPr lang="en-US" altLang="en-US">
                <a:solidFill>
                  <a:srgbClr val="898989"/>
                </a:solidFill>
              </a:rPr>
              <a:t>2</a:t>
            </a:fld>
            <a:endParaRPr lang="en-US" altLang="en-US">
              <a:solidFill>
                <a:srgbClr val="898989"/>
              </a:solidFill>
            </a:endParaRPr>
          </a:p>
        </p:txBody>
      </p:sp>
      <p:sp>
        <p:nvSpPr>
          <p:cNvPr id="31749" name="Rectangle 6">
            <a:extLst>
              <a:ext uri="{FF2B5EF4-FFF2-40B4-BE49-F238E27FC236}">
                <a16:creationId xmlns:a16="http://schemas.microsoft.com/office/drawing/2014/main" id="{96A4C4EF-A187-7C46-41D7-8D85E614CBF4}"/>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1750" name="Rectangle 7">
            <a:extLst>
              <a:ext uri="{FF2B5EF4-FFF2-40B4-BE49-F238E27FC236}">
                <a16:creationId xmlns:a16="http://schemas.microsoft.com/office/drawing/2014/main" id="{11ED8A8D-33F3-A144-7805-D542A75B2A5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1751" name="Rectangle 8">
            <a:extLst>
              <a:ext uri="{FF2B5EF4-FFF2-40B4-BE49-F238E27FC236}">
                <a16:creationId xmlns:a16="http://schemas.microsoft.com/office/drawing/2014/main" id="{26FD9B2C-757E-E3A2-F7F3-D69DC3351727}"/>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2BB00-D462-801F-14AF-F9AC0112A453}"/>
              </a:ext>
            </a:extLst>
          </p:cNvPr>
          <p:cNvSpPr>
            <a:spLocks noGrp="1"/>
          </p:cNvSpPr>
          <p:nvPr>
            <p:ph type="title"/>
          </p:nvPr>
        </p:nvSpPr>
        <p:spPr>
          <a:xfrm>
            <a:off x="447675" y="149225"/>
            <a:ext cx="10515600" cy="1325563"/>
          </a:xfrm>
        </p:spPr>
        <p:txBody>
          <a:bodyPr/>
          <a:lstStyle/>
          <a:p>
            <a:pPr>
              <a:defRPr/>
            </a:pPr>
            <a:r>
              <a:rPr lang="en-US" i="1" dirty="0"/>
              <a:t>Événements marquants de l'année suite </a:t>
            </a:r>
            <a:endParaRPr lang="en-CA" i="1" dirty="0"/>
          </a:p>
        </p:txBody>
      </p:sp>
      <p:sp>
        <p:nvSpPr>
          <p:cNvPr id="4" name="Slide Number Placeholder 3">
            <a:extLst>
              <a:ext uri="{FF2B5EF4-FFF2-40B4-BE49-F238E27FC236}">
                <a16:creationId xmlns:a16="http://schemas.microsoft.com/office/drawing/2014/main" id="{031F1EED-2E1C-F5D0-A99F-00204906E01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E554A79-3C5D-4F57-AB1E-60FE1A73B170}" type="slidenum">
              <a:rPr lang="en-US" altLang="en-US">
                <a:solidFill>
                  <a:srgbClr val="898989"/>
                </a:solidFill>
              </a:rPr>
              <a:t>20</a:t>
            </a:fld>
            <a:endParaRPr lang="en-US" altLang="en-US">
              <a:solidFill>
                <a:srgbClr val="898989"/>
              </a:solidFill>
            </a:endParaRPr>
          </a:p>
        </p:txBody>
      </p:sp>
      <p:graphicFrame>
        <p:nvGraphicFramePr>
          <p:cNvPr id="6" name="Table 5">
            <a:extLst>
              <a:ext uri="{FF2B5EF4-FFF2-40B4-BE49-F238E27FC236}">
                <a16:creationId xmlns:a16="http://schemas.microsoft.com/office/drawing/2014/main" id="{F3A10057-AF19-E695-5572-FA401D0BE6CB}"/>
              </a:ext>
            </a:extLst>
          </p:cNvPr>
          <p:cNvGraphicFramePr>
            <a:graphicFrameLocks noGrp="1"/>
          </p:cNvGraphicFramePr>
          <p:nvPr/>
        </p:nvGraphicFramePr>
        <p:xfrm>
          <a:off x="1228725" y="1474788"/>
          <a:ext cx="9734550" cy="2468880"/>
        </p:xfrm>
        <a:graphic>
          <a:graphicData uri="http://schemas.openxmlformats.org/drawingml/2006/table">
            <a:tbl>
              <a:tblPr firstRow="1" firstCol="1" bandRow="1">
                <a:tableStyleId>{616DA210-FB5B-4158-B5E0-FEB733F419BA}</a:tableStyleId>
              </a:tblPr>
              <a:tblGrid>
                <a:gridCol w="5199994">
                  <a:extLst>
                    <a:ext uri="{9D8B030D-6E8A-4147-A177-3AD203B41FA5}">
                      <a16:colId xmlns:a16="http://schemas.microsoft.com/office/drawing/2014/main" val="1789762911"/>
                    </a:ext>
                  </a:extLst>
                </a:gridCol>
                <a:gridCol w="3312730">
                  <a:extLst>
                    <a:ext uri="{9D8B030D-6E8A-4147-A177-3AD203B41FA5}">
                      <a16:colId xmlns:a16="http://schemas.microsoft.com/office/drawing/2014/main" val="3424503881"/>
                    </a:ext>
                  </a:extLst>
                </a:gridCol>
                <a:gridCol w="1221826">
                  <a:extLst>
                    <a:ext uri="{9D8B030D-6E8A-4147-A177-3AD203B41FA5}">
                      <a16:colId xmlns:a16="http://schemas.microsoft.com/office/drawing/2014/main" val="898082347"/>
                    </a:ext>
                  </a:extLst>
                </a:gridCol>
              </a:tblGrid>
              <a:tr h="548569">
                <a:tc>
                  <a:txBody>
                    <a:bodyPr/>
                    <a:lstStyle/>
                    <a:p>
                      <a:pPr algn="just">
                        <a:spcAft>
                          <a:spcPts val="0"/>
                        </a:spcAft>
                      </a:pPr>
                      <a:r>
                        <a:rPr lang="en-CA" sz="1800" dirty="0">
                          <a:effectLst/>
                        </a:rPr>
                        <a:t>Événement</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tc>
                  <a:txBody>
                    <a:bodyPr/>
                    <a:lstStyle/>
                    <a:p>
                      <a:pPr algn="ctr">
                        <a:spcAft>
                          <a:spcPts val="0"/>
                        </a:spcAft>
                      </a:pPr>
                      <a:r>
                        <a:rPr lang="en-CA" sz="1800" b="1">
                          <a:effectLst/>
                        </a:rPr>
                        <a:t>Mois signalé</a:t>
                      </a:r>
                      <a:endParaRPr lang="en-CA" sz="2400" b="1">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tc>
                  <a:txBody>
                    <a:bodyPr/>
                    <a:lstStyle/>
                    <a:p>
                      <a:pPr algn="ctr">
                        <a:spcAft>
                          <a:spcPts val="0"/>
                        </a:spcAft>
                      </a:pPr>
                      <a:r>
                        <a:rPr lang="en-CA" sz="1800" b="1" dirty="0">
                          <a:effectLst/>
                        </a:rPr>
                        <a:t>Note moyenne</a:t>
                      </a:r>
                      <a:endParaRPr lang="en-CA" sz="2400" b="1"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tc>
                <a:extLst>
                  <a:ext uri="{0D108BD9-81ED-4DB2-BD59-A6C34878D82A}">
                    <a16:rowId xmlns:a16="http://schemas.microsoft.com/office/drawing/2014/main" val="2517081495"/>
                  </a:ext>
                </a:extLst>
              </a:tr>
              <a:tr h="274285">
                <a:tc gridSpan="3">
                  <a:txBody>
                    <a:bodyPr/>
                    <a:lstStyle/>
                    <a:p>
                      <a:pPr>
                        <a:spcAft>
                          <a:spcPts val="0"/>
                        </a:spcAft>
                      </a:pPr>
                      <a:r>
                        <a:rPr lang="en-CA" sz="1800" u="sng" dirty="0">
                          <a:effectLst/>
                        </a:rPr>
                        <a:t>Peste porcine africaine</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36528110"/>
                  </a:ext>
                </a:extLst>
              </a:tr>
              <a:tr h="274285">
                <a:tc>
                  <a:txBody>
                    <a:bodyPr/>
                    <a:lstStyle/>
                    <a:p>
                      <a:pPr>
                        <a:spcAft>
                          <a:spcPts val="0"/>
                        </a:spcAft>
                      </a:pPr>
                      <a:r>
                        <a:rPr lang="en-CA" sz="1800" b="0" dirty="0">
                          <a:effectLst/>
                        </a:rPr>
                        <a:t>PPA chez les porcs domestiques en Italie</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dirty="0">
                          <a:effectLst/>
                        </a:rPr>
                        <a:t>Juin 2022 - en cours</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a:effectLst/>
                        </a:rPr>
                        <a:t>3.3</a:t>
                      </a:r>
                      <a:endParaRPr lang="en-CA" sz="240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extLst>
                  <a:ext uri="{0D108BD9-81ED-4DB2-BD59-A6C34878D82A}">
                    <a16:rowId xmlns:a16="http://schemas.microsoft.com/office/drawing/2014/main" val="1989982662"/>
                  </a:ext>
                </a:extLst>
              </a:tr>
              <a:tr h="274285">
                <a:tc>
                  <a:txBody>
                    <a:bodyPr/>
                    <a:lstStyle/>
                    <a:p>
                      <a:pPr>
                        <a:spcAft>
                          <a:spcPts val="0"/>
                        </a:spcAft>
                      </a:pPr>
                      <a:r>
                        <a:rPr lang="en-CA" sz="1800" b="0" dirty="0">
                          <a:effectLst/>
                        </a:rPr>
                        <a:t>PPA chez les porcs domestiques en Allemagne</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en cours</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2. 0 - 3.0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3768328271"/>
                  </a:ext>
                </a:extLst>
              </a:tr>
              <a:tr h="274285">
                <a:tc gridSpan="3">
                  <a:txBody>
                    <a:bodyPr/>
                    <a:lstStyle/>
                    <a:p>
                      <a:pPr>
                        <a:spcAft>
                          <a:spcPts val="0"/>
                        </a:spcAft>
                      </a:pPr>
                      <a:r>
                        <a:rPr lang="en-CA" sz="1800" u="sng" dirty="0">
                          <a:effectLst/>
                        </a:rPr>
                        <a:t>Syndrome du nez blanc</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solidFill>
                      <a:schemeClr val="bg1">
                        <a:lumMod val="75000"/>
                      </a:schemeClr>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11248008"/>
                  </a:ext>
                </a:extLst>
              </a:tr>
              <a:tr h="274285">
                <a:tc>
                  <a:txBody>
                    <a:bodyPr/>
                    <a:lstStyle/>
                    <a:p>
                      <a:pPr>
                        <a:spcAft>
                          <a:spcPts val="0"/>
                        </a:spcAft>
                      </a:pPr>
                      <a:r>
                        <a:rPr lang="en-CA" sz="1800" b="0" dirty="0">
                          <a:effectLst/>
                        </a:rPr>
                        <a:t>Cas de syndrome du nez blanc en Saskatchewan</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Juillet 2022</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tc>
                  <a:txBody>
                    <a:bodyPr/>
                    <a:lstStyle/>
                    <a:p>
                      <a:pPr algn="ctr">
                        <a:spcAft>
                          <a:spcPts val="0"/>
                        </a:spcAft>
                      </a:pPr>
                      <a:r>
                        <a:rPr lang="en-CA" sz="1800" dirty="0">
                          <a:effectLst/>
                        </a:rPr>
                        <a:t>3.0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noFill/>
                  </a:tcPr>
                </a:tc>
                <a:extLst>
                  <a:ext uri="{0D108BD9-81ED-4DB2-BD59-A6C34878D82A}">
                    <a16:rowId xmlns:a16="http://schemas.microsoft.com/office/drawing/2014/main" val="1859633223"/>
                  </a:ext>
                </a:extLst>
              </a:tr>
              <a:tr h="548569">
                <a:tc>
                  <a:txBody>
                    <a:bodyPr/>
                    <a:lstStyle/>
                    <a:p>
                      <a:pPr>
                        <a:spcAft>
                          <a:spcPts val="0"/>
                        </a:spcAft>
                      </a:pPr>
                      <a:r>
                        <a:rPr lang="en-CA" sz="1800" b="0" dirty="0" err="1">
                          <a:effectLst/>
                        </a:rPr>
                        <a:t>Pseudogymnoascus destructans </a:t>
                      </a:r>
                      <a:r>
                        <a:rPr lang="en-CA" sz="1800" b="0" dirty="0">
                          <a:effectLst/>
                        </a:rPr>
                        <a:t>(champignon responsable du syndrome du nez blanc) en Alberta</a:t>
                      </a:r>
                      <a:endParaRPr lang="en-CA" sz="2400" b="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dirty="0">
                          <a:effectLst/>
                        </a:rPr>
                        <a:t>janvier 2023</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tc>
                  <a:txBody>
                    <a:bodyPr/>
                    <a:lstStyle/>
                    <a:p>
                      <a:pPr algn="ctr">
                        <a:spcAft>
                          <a:spcPts val="0"/>
                        </a:spcAft>
                      </a:pPr>
                      <a:r>
                        <a:rPr lang="en-CA" sz="1800" dirty="0">
                          <a:effectLst/>
                        </a:rPr>
                        <a:t>3.0</a:t>
                      </a:r>
                      <a:endParaRPr lang="en-CA" sz="2400" dirty="0">
                        <a:solidFill>
                          <a:srgbClr val="365F91"/>
                        </a:solidFill>
                        <a:effectLst/>
                        <a:latin typeface="Cambria" panose="02040503050406030204" pitchFamily="18" charset="0"/>
                        <a:ea typeface="MS Mincho"/>
                        <a:cs typeface="Times New Roman" panose="02020603050405020304" pitchFamily="18" charset="0"/>
                      </a:endParaRPr>
                    </a:p>
                  </a:txBody>
                  <a:tcPr marL="64090" marR="64090" marT="0" marB="0" anchor="ctr"/>
                </a:tc>
                <a:extLst>
                  <a:ext uri="{0D108BD9-81ED-4DB2-BD59-A6C34878D82A}">
                    <a16:rowId xmlns:a16="http://schemas.microsoft.com/office/drawing/2014/main" val="1073924418"/>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7FCE-4760-4D2F-25DD-23A11FCA4511}"/>
              </a:ext>
            </a:extLst>
          </p:cNvPr>
          <p:cNvSpPr>
            <a:spLocks noGrp="1"/>
          </p:cNvSpPr>
          <p:nvPr>
            <p:ph type="title"/>
          </p:nvPr>
        </p:nvSpPr>
        <p:spPr>
          <a:xfrm>
            <a:off x="838200" y="247650"/>
            <a:ext cx="10515600" cy="1325563"/>
          </a:xfrm>
        </p:spPr>
        <p:txBody>
          <a:bodyPr/>
          <a:lstStyle/>
          <a:p>
            <a:pPr>
              <a:defRPr/>
            </a:pPr>
            <a:r>
              <a:rPr lang="en-US" i="1" dirty="0"/>
              <a:t>Priorités</a:t>
            </a:r>
            <a:endParaRPr lang="en-CA" i="1" dirty="0"/>
          </a:p>
        </p:txBody>
      </p:sp>
      <p:sp>
        <p:nvSpPr>
          <p:cNvPr id="4" name="Slide Number Placeholder 3">
            <a:extLst>
              <a:ext uri="{FF2B5EF4-FFF2-40B4-BE49-F238E27FC236}">
                <a16:creationId xmlns:a16="http://schemas.microsoft.com/office/drawing/2014/main" id="{F1E858CC-B2AA-8120-5E93-157B7CFD97C7}"/>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ECFF29C-680B-4AAA-B0FD-18D552A33452}" type="slidenum">
              <a:rPr lang="en-US" altLang="en-US">
                <a:solidFill>
                  <a:srgbClr val="898989"/>
                </a:solidFill>
              </a:rPr>
              <a:t>21</a:t>
            </a:fld>
            <a:endParaRPr lang="en-US" altLang="en-US">
              <a:solidFill>
                <a:srgbClr val="898989"/>
              </a:solidFill>
            </a:endParaRPr>
          </a:p>
        </p:txBody>
      </p:sp>
      <p:pic>
        <p:nvPicPr>
          <p:cNvPr id="68612" name="Picture 4">
            <a:extLst>
              <a:ext uri="{FF2B5EF4-FFF2-40B4-BE49-F238E27FC236}">
                <a16:creationId xmlns:a16="http://schemas.microsoft.com/office/drawing/2014/main" id="{5613FB9E-C9C2-1D87-88C6-009D97E90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0" y="1346200"/>
            <a:ext cx="7472363"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F50BB52-4EAB-30CF-B50A-A3542051B039}"/>
              </a:ext>
            </a:extLst>
          </p:cNvPr>
          <p:cNvSpPr/>
          <p:nvPr/>
        </p:nvSpPr>
        <p:spPr>
          <a:xfrm>
            <a:off x="1277938" y="1931988"/>
            <a:ext cx="6867525" cy="5318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29283-F9BA-5948-C1F8-375551646DD7}"/>
              </a:ext>
            </a:extLst>
          </p:cNvPr>
          <p:cNvSpPr>
            <a:spLocks noGrp="1"/>
          </p:cNvSpPr>
          <p:nvPr>
            <p:ph type="title"/>
          </p:nvPr>
        </p:nvSpPr>
        <p:spPr/>
        <p:txBody>
          <a:bodyPr/>
          <a:lstStyle/>
          <a:p>
            <a:pPr>
              <a:defRPr/>
            </a:pPr>
            <a:endParaRPr lang="en-CA"/>
          </a:p>
        </p:txBody>
      </p:sp>
      <p:sp>
        <p:nvSpPr>
          <p:cNvPr id="70659" name="Text Placeholder 2">
            <a:extLst>
              <a:ext uri="{FF2B5EF4-FFF2-40B4-BE49-F238E27FC236}">
                <a16:creationId xmlns:a16="http://schemas.microsoft.com/office/drawing/2014/main" id="{55496144-619C-E3D2-A688-4EB4C183E611}"/>
              </a:ext>
            </a:extLst>
          </p:cNvPr>
          <p:cNvSpPr>
            <a:spLocks noGrp="1"/>
          </p:cNvSpPr>
          <p:nvPr>
            <p:ph type="body" sz="quarter" idx="13"/>
          </p:nvPr>
        </p:nvSpPr>
        <p:spPr/>
        <p:txBody>
          <a:bodyPr/>
          <a:lstStyle/>
          <a:p>
            <a:endParaRPr lang="en-CA" altLang="en-US"/>
          </a:p>
        </p:txBody>
      </p:sp>
      <p:sp>
        <p:nvSpPr>
          <p:cNvPr id="4" name="Slide Number Placeholder 3">
            <a:extLst>
              <a:ext uri="{FF2B5EF4-FFF2-40B4-BE49-F238E27FC236}">
                <a16:creationId xmlns:a16="http://schemas.microsoft.com/office/drawing/2014/main" id="{ECACB1C9-1CF6-85B6-0DF4-5733421623EF}"/>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F43014-249D-4DFA-8B59-AE6A99CF504F}" type="slidenum">
              <a:rPr lang="en-US" altLang="en-US">
                <a:solidFill>
                  <a:srgbClr val="898989"/>
                </a:solidFill>
              </a:rPr>
              <a:t>22</a:t>
            </a:fld>
            <a:endParaRPr lang="en-US" altLang="en-US">
              <a:solidFill>
                <a:srgbClr val="898989"/>
              </a:solidFill>
            </a:endParaRPr>
          </a:p>
        </p:txBody>
      </p:sp>
      <p:pic>
        <p:nvPicPr>
          <p:cNvPr id="70661" name="Picture 4">
            <a:extLst>
              <a:ext uri="{FF2B5EF4-FFF2-40B4-BE49-F238E27FC236}">
                <a16:creationId xmlns:a16="http://schemas.microsoft.com/office/drawing/2014/main" id="{4529087C-741A-9475-5987-7D6E933E3E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2" name="TextBox 2">
            <a:extLst>
              <a:ext uri="{FF2B5EF4-FFF2-40B4-BE49-F238E27FC236}">
                <a16:creationId xmlns:a16="http://schemas.microsoft.com/office/drawing/2014/main" id="{0D9CA537-6D33-3AE4-CF04-018FD05AA3A6}"/>
              </a:ext>
            </a:extLst>
          </p:cNvPr>
          <p:cNvSpPr txBox="1">
            <a:spLocks noChangeArrowheads="1"/>
          </p:cNvSpPr>
          <p:nvPr/>
        </p:nvSpPr>
        <p:spPr bwMode="auto">
          <a:xfrm>
            <a:off x="1238250" y="365125"/>
            <a:ext cx="3975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a:solidFill>
                  <a:schemeClr val="bg1"/>
                </a:solidFill>
              </a:rPr>
              <a:t>Signaux d'intérêt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AEB19-8D3A-C307-40E9-AF2419420535}"/>
              </a:ext>
            </a:extLst>
          </p:cNvPr>
          <p:cNvSpPr>
            <a:spLocks noGrp="1"/>
          </p:cNvSpPr>
          <p:nvPr>
            <p:ph type="title"/>
          </p:nvPr>
        </p:nvSpPr>
        <p:spPr/>
        <p:txBody>
          <a:bodyPr rtlCol="0">
            <a:noAutofit/>
          </a:bodyPr>
          <a:lstStyle/>
          <a:p>
            <a:pPr eaLnBrk="1" fontAlgn="auto" hangingPunct="1">
              <a:spcAft>
                <a:spcPts val="0"/>
              </a:spcAft>
              <a:defRPr/>
            </a:pPr>
            <a:r>
              <a:rPr lang="en-US" sz="2800" b="1" dirty="0">
                <a:latin typeface="+mn-lt"/>
                <a:hlinkClick r:id="rId3"/>
              </a:rPr>
              <a:t>Séquence du génome entier et analyse de la pathogénicité de </a:t>
            </a:r>
            <a:r>
              <a:rPr lang="en-US" sz="2800" b="1" i="1" dirty="0">
                <a:latin typeface="+mn-lt"/>
                <a:hlinkClick r:id="rId3"/>
              </a:rPr>
              <a:t>Providencia </a:t>
            </a:r>
            <a:r>
              <a:rPr lang="en-US" sz="2800" b="1" i="1" dirty="0" err="1">
                <a:latin typeface="+mn-lt"/>
                <a:hlinkClick r:id="rId3"/>
              </a:rPr>
              <a:t>heimbachae </a:t>
            </a:r>
            <a:r>
              <a:rPr lang="en-US" sz="2800" b="1" dirty="0">
                <a:latin typeface="+mn-lt"/>
                <a:hlinkClick r:id="rId3"/>
              </a:rPr>
              <a:t>causant la diarrhée chez les porcelets sevrés - PubMed (nih.gov)</a:t>
            </a:r>
            <a:endParaRPr lang="en-CA" sz="2800" b="1" dirty="0">
              <a:latin typeface="+mn-lt"/>
            </a:endParaRPr>
          </a:p>
        </p:txBody>
      </p:sp>
      <p:sp>
        <p:nvSpPr>
          <p:cNvPr id="3" name="Content Placeholder 2">
            <a:extLst>
              <a:ext uri="{FF2B5EF4-FFF2-40B4-BE49-F238E27FC236}">
                <a16:creationId xmlns:a16="http://schemas.microsoft.com/office/drawing/2014/main" id="{AA0CFCB8-EC7A-31A5-5B43-BD4ADF0484AC}"/>
              </a:ext>
            </a:extLst>
          </p:cNvPr>
          <p:cNvSpPr>
            <a:spLocks noGrp="1"/>
          </p:cNvSpPr>
          <p:nvPr>
            <p:ph sz="half" idx="1"/>
          </p:nvPr>
        </p:nvSpPr>
        <p:spPr>
          <a:xfrm>
            <a:off x="6019800" y="1847850"/>
            <a:ext cx="5181600" cy="4351338"/>
          </a:xfrm>
        </p:spPr>
        <p:txBody>
          <a:bodyPr rtlCol="0">
            <a:normAutofit fontScale="85000" lnSpcReduction="20000"/>
          </a:bodyPr>
          <a:lstStyle/>
          <a:p>
            <a:pPr eaLnBrk="1" fontAlgn="auto" hangingPunct="1">
              <a:spcAft>
                <a:spcPts val="0"/>
              </a:spcAft>
              <a:defRPr/>
            </a:pPr>
            <a:r>
              <a:rPr lang="en-CA" i="1" dirty="0"/>
              <a:t>Providencia heimbachae </a:t>
            </a:r>
            <a:r>
              <a:rPr lang="en-CA" dirty="0"/>
              <a:t>identifiée chez des porcelets atteints de diarrhée et de paralysie des membres postérieurs en Chine (2021)</a:t>
            </a:r>
          </a:p>
          <a:p>
            <a:pPr marL="0" indent="0" eaLnBrk="1" fontAlgn="auto" hangingPunct="1">
              <a:spcAft>
                <a:spcPts val="0"/>
              </a:spcAft>
              <a:buFont typeface="Arial" panose="020B0604020202020204" pitchFamily="34" charset="0"/>
              <a:buNone/>
              <a:defRPr/>
            </a:pPr>
            <a:endParaRPr lang="en-CA" dirty="0"/>
          </a:p>
          <a:p>
            <a:pPr marL="0" indent="0" eaLnBrk="1" fontAlgn="auto" hangingPunct="1">
              <a:spcAft>
                <a:spcPts val="0"/>
              </a:spcAft>
              <a:buFont typeface="Arial" panose="020B0604020202020204" pitchFamily="34" charset="0"/>
              <a:buNone/>
              <a:defRPr/>
            </a:pPr>
            <a:r>
              <a:rPr lang="en-CA" dirty="0"/>
              <a:t>Étude entreprise :</a:t>
            </a:r>
          </a:p>
          <a:p>
            <a:pPr eaLnBrk="1" fontAlgn="auto" hangingPunct="1">
              <a:spcAft>
                <a:spcPts val="0"/>
              </a:spcAft>
              <a:defRPr/>
            </a:pPr>
            <a:r>
              <a:rPr lang="en-CA" dirty="0"/>
              <a:t>Séquençage du génome entier</a:t>
            </a:r>
          </a:p>
          <a:p>
            <a:pPr eaLnBrk="1" fontAlgn="auto" hangingPunct="1">
              <a:spcAft>
                <a:spcPts val="0"/>
              </a:spcAft>
              <a:defRPr/>
            </a:pPr>
            <a:r>
              <a:rPr lang="en-CA" dirty="0"/>
              <a:t>Études de laboratoire</a:t>
            </a:r>
          </a:p>
          <a:p>
            <a:pPr eaLnBrk="1" fontAlgn="auto" hangingPunct="1">
              <a:spcAft>
                <a:spcPts val="0"/>
              </a:spcAft>
              <a:defRPr/>
            </a:pPr>
            <a:r>
              <a:rPr lang="en-CA" dirty="0"/>
              <a:t>La bactérie a été identifiée comme "conditionnellement pathogène".</a:t>
            </a:r>
          </a:p>
          <a:p>
            <a:pPr eaLnBrk="1" fontAlgn="auto" hangingPunct="1">
              <a:spcAft>
                <a:spcPts val="0"/>
              </a:spcAft>
              <a:defRPr/>
            </a:pPr>
            <a:r>
              <a:rPr lang="en-CA" dirty="0"/>
              <a:t>Capsule bactérienne impliquée dans la paralysie des membres postérieurs</a:t>
            </a:r>
          </a:p>
        </p:txBody>
      </p:sp>
      <p:sp>
        <p:nvSpPr>
          <p:cNvPr id="4" name="Content Placeholder 3">
            <a:extLst>
              <a:ext uri="{FF2B5EF4-FFF2-40B4-BE49-F238E27FC236}">
                <a16:creationId xmlns:a16="http://schemas.microsoft.com/office/drawing/2014/main" id="{2EABE404-46C5-0AFC-500C-6D87046E5F1F}"/>
              </a:ext>
            </a:extLst>
          </p:cNvPr>
          <p:cNvSpPr>
            <a:spLocks noGrp="1"/>
          </p:cNvSpPr>
          <p:nvPr>
            <p:ph sz="half" idx="2"/>
          </p:nvPr>
        </p:nvSpPr>
        <p:spPr>
          <a:xfrm>
            <a:off x="838200" y="1847850"/>
            <a:ext cx="5181600" cy="4351338"/>
          </a:xfrm>
        </p:spPr>
        <p:txBody>
          <a:bodyPr rtlCol="0">
            <a:normAutofit fontScale="85000" lnSpcReduction="20000"/>
          </a:bodyPr>
          <a:lstStyle/>
          <a:p>
            <a:pPr eaLnBrk="1" fontAlgn="auto" hangingPunct="1">
              <a:spcAft>
                <a:spcPts val="0"/>
              </a:spcAft>
              <a:defRPr/>
            </a:pPr>
            <a:r>
              <a:rPr lang="en-CA" dirty="0"/>
              <a:t>Entérobactéries à Gram négatif</a:t>
            </a:r>
          </a:p>
          <a:p>
            <a:pPr eaLnBrk="1" fontAlgn="auto" hangingPunct="1">
              <a:spcAft>
                <a:spcPts val="0"/>
              </a:spcAft>
              <a:defRPr/>
            </a:pPr>
            <a:r>
              <a:rPr lang="en-CA" dirty="0"/>
              <a:t>11+ espèces de </a:t>
            </a:r>
            <a:r>
              <a:rPr lang="en-CA" i="1" dirty="0"/>
              <a:t>Providencia</a:t>
            </a:r>
          </a:p>
          <a:p>
            <a:pPr eaLnBrk="1" fontAlgn="auto" hangingPunct="1">
              <a:spcAft>
                <a:spcPts val="0"/>
              </a:spcAft>
              <a:defRPr/>
            </a:pPr>
            <a:r>
              <a:rPr lang="en-CA" dirty="0"/>
              <a:t>Bactéries opportunistes dans un large éventail d'espèces (y compris l'homme)</a:t>
            </a:r>
          </a:p>
          <a:p>
            <a:pPr eaLnBrk="1" fontAlgn="auto" hangingPunct="1">
              <a:spcAft>
                <a:spcPts val="0"/>
              </a:spcAft>
              <a:defRPr/>
            </a:pPr>
            <a:r>
              <a:rPr lang="en-CA" dirty="0"/>
              <a:t>Présents dans le sol, l'eau, les eaux usées</a:t>
            </a:r>
          </a:p>
          <a:p>
            <a:pPr eaLnBrk="1" fontAlgn="auto" hangingPunct="1">
              <a:spcAft>
                <a:spcPts val="0"/>
              </a:spcAft>
              <a:defRPr/>
            </a:pPr>
            <a:r>
              <a:rPr lang="en-CA" i="1" dirty="0"/>
              <a:t>P. heimbachae a été </a:t>
            </a:r>
            <a:r>
              <a:rPr lang="en-CA" dirty="0"/>
              <a:t>nommé en 1986 après avoir été trouvé dans les excréments de manchots en bonne santé et dans des avortements de bétail.</a:t>
            </a:r>
          </a:p>
          <a:p>
            <a:pPr eaLnBrk="1" fontAlgn="auto" hangingPunct="1">
              <a:spcAft>
                <a:spcPts val="0"/>
              </a:spcAft>
              <a:defRPr/>
            </a:pPr>
            <a:r>
              <a:rPr lang="en-CA" dirty="0"/>
              <a:t>Souvent multirésistants et présents dans les environnements hospitaliers</a:t>
            </a:r>
          </a:p>
        </p:txBody>
      </p:sp>
      <p:sp>
        <p:nvSpPr>
          <p:cNvPr id="72709" name="Slide Number Placeholder 4">
            <a:extLst>
              <a:ext uri="{FF2B5EF4-FFF2-40B4-BE49-F238E27FC236}">
                <a16:creationId xmlns:a16="http://schemas.microsoft.com/office/drawing/2014/main" id="{B7ABE6B4-6992-25D4-229C-51A352AED1E5}"/>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74856901-4F3E-4862-9A21-E500328C312B}" type="slidenum">
              <a:rPr lang="en-US" altLang="en-US" sz="1200">
                <a:solidFill>
                  <a:srgbClr val="898989"/>
                </a:solidFill>
              </a:rPr>
              <a:t>23</a:t>
            </a:fld>
            <a:endParaRPr lang="en-US" altLang="en-US" sz="1200">
              <a:solidFill>
                <a:srgbClr val="89898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B785FE-7DAC-2D19-DA4B-8A425759A560}"/>
              </a:ext>
            </a:extLst>
          </p:cNvPr>
          <p:cNvSpPr>
            <a:spLocks noGrp="1"/>
          </p:cNvSpPr>
          <p:nvPr>
            <p:ph sz="half" idx="1"/>
          </p:nvPr>
        </p:nvSpPr>
        <p:spPr/>
        <p:txBody>
          <a:bodyPr rtlCol="0">
            <a:normAutofit fontScale="92500" lnSpcReduction="20000"/>
          </a:bodyPr>
          <a:lstStyle/>
          <a:p>
            <a:pPr eaLnBrk="1" fontAlgn="auto" hangingPunct="1">
              <a:spcAft>
                <a:spcPts val="0"/>
              </a:spcAft>
              <a:defRPr/>
            </a:pPr>
            <a:r>
              <a:rPr lang="en-CA" dirty="0"/>
              <a:t>Les porcelets dans les deux semaines suivant le sevrage sont porteurs de bactéries non identifiées auparavant</a:t>
            </a:r>
          </a:p>
          <a:p>
            <a:pPr lvl="1" eaLnBrk="1" fontAlgn="auto" hangingPunct="1">
              <a:spcAft>
                <a:spcPts val="0"/>
              </a:spcAft>
              <a:defRPr/>
            </a:pPr>
            <a:r>
              <a:rPr lang="en-CA" dirty="0"/>
              <a:t>Diarrhée</a:t>
            </a:r>
          </a:p>
          <a:p>
            <a:pPr lvl="1" eaLnBrk="1" fontAlgn="auto" hangingPunct="1">
              <a:spcAft>
                <a:spcPts val="0"/>
              </a:spcAft>
              <a:defRPr/>
            </a:pPr>
            <a:r>
              <a:rPr lang="en-CA" dirty="0"/>
              <a:t>Retard de croissance</a:t>
            </a:r>
          </a:p>
          <a:p>
            <a:pPr lvl="1" eaLnBrk="1" fontAlgn="auto" hangingPunct="1">
              <a:spcAft>
                <a:spcPts val="0"/>
              </a:spcAft>
              <a:defRPr/>
            </a:pPr>
            <a:r>
              <a:rPr lang="en-CA" dirty="0"/>
              <a:t>Déshydratation</a:t>
            </a:r>
          </a:p>
          <a:p>
            <a:pPr lvl="1" eaLnBrk="1" fontAlgn="auto" hangingPunct="1">
              <a:spcAft>
                <a:spcPts val="0"/>
              </a:spcAft>
              <a:defRPr/>
            </a:pPr>
            <a:r>
              <a:rPr lang="en-CA" dirty="0"/>
              <a:t>La mortalité augmente de 20 à 30 %.</a:t>
            </a:r>
          </a:p>
          <a:p>
            <a:pPr eaLnBrk="1" fontAlgn="auto" hangingPunct="1">
              <a:spcAft>
                <a:spcPts val="0"/>
              </a:spcAft>
              <a:defRPr/>
            </a:pPr>
            <a:endParaRPr lang="en-CA" dirty="0"/>
          </a:p>
          <a:p>
            <a:pPr eaLnBrk="1" fontAlgn="auto" hangingPunct="1">
              <a:spcAft>
                <a:spcPts val="0"/>
              </a:spcAft>
              <a:defRPr/>
            </a:pPr>
            <a:r>
              <a:rPr lang="en-CA" dirty="0"/>
              <a:t>Études in vivo sur des souris et des porcelets</a:t>
            </a:r>
          </a:p>
        </p:txBody>
      </p:sp>
      <p:sp>
        <p:nvSpPr>
          <p:cNvPr id="4" name="Content Placeholder 3">
            <a:extLst>
              <a:ext uri="{FF2B5EF4-FFF2-40B4-BE49-F238E27FC236}">
                <a16:creationId xmlns:a16="http://schemas.microsoft.com/office/drawing/2014/main" id="{E6D5AC15-59BE-420D-45B0-9CA0D5656EC3}"/>
              </a:ext>
            </a:extLst>
          </p:cNvPr>
          <p:cNvSpPr>
            <a:spLocks noGrp="1"/>
          </p:cNvSpPr>
          <p:nvPr>
            <p:ph sz="half" idx="2"/>
          </p:nvPr>
        </p:nvSpPr>
        <p:spPr>
          <a:xfrm>
            <a:off x="5735638" y="1825625"/>
            <a:ext cx="6151562" cy="4351338"/>
          </a:xfrm>
        </p:spPr>
        <p:txBody>
          <a:bodyPr rtlCol="0">
            <a:normAutofit fontScale="92500" lnSpcReduction="20000"/>
          </a:bodyPr>
          <a:lstStyle/>
          <a:p>
            <a:pPr eaLnBrk="1" fontAlgn="auto" hangingPunct="1">
              <a:spcAft>
                <a:spcPts val="0"/>
              </a:spcAft>
              <a:defRPr/>
            </a:pPr>
            <a:r>
              <a:rPr lang="en-CA" dirty="0"/>
              <a:t>Souris (130)</a:t>
            </a:r>
          </a:p>
          <a:p>
            <a:pPr lvl="1" eaLnBrk="1" fontAlgn="auto" hangingPunct="1">
              <a:spcAft>
                <a:spcPts val="0"/>
              </a:spcAft>
              <a:defRPr/>
            </a:pPr>
            <a:r>
              <a:rPr lang="en-CA" dirty="0"/>
              <a:t>Testé 2 souches différentes de </a:t>
            </a:r>
            <a:r>
              <a:rPr lang="en-CA" i="1" dirty="0"/>
              <a:t>P. heimbachae</a:t>
            </a:r>
          </a:p>
          <a:p>
            <a:pPr lvl="1" eaLnBrk="1" fontAlgn="auto" hangingPunct="1">
              <a:spcAft>
                <a:spcPts val="0"/>
              </a:spcAft>
              <a:defRPr/>
            </a:pPr>
            <a:r>
              <a:rPr lang="en-CA" dirty="0"/>
              <a:t>Gavage oral et injection IP</a:t>
            </a:r>
          </a:p>
          <a:p>
            <a:pPr lvl="1" eaLnBrk="1" fontAlgn="auto" hangingPunct="1">
              <a:spcAft>
                <a:spcPts val="0"/>
              </a:spcAft>
              <a:defRPr/>
            </a:pPr>
            <a:r>
              <a:rPr lang="en-CA" dirty="0"/>
              <a:t>5 UFC/ml différentes + contrôle (10</a:t>
            </a:r>
            <a:r>
              <a:rPr lang="en-CA" baseline="30000" dirty="0"/>
              <a:t>10</a:t>
            </a:r>
            <a:r>
              <a:rPr lang="en-CA" dirty="0"/>
              <a:t> - 10 )</a:t>
            </a:r>
            <a:r>
              <a:rPr lang="en-CA" baseline="30000" dirty="0"/>
              <a:t>5</a:t>
            </a:r>
          </a:p>
          <a:p>
            <a:pPr lvl="1" eaLnBrk="1" fontAlgn="auto" hangingPunct="1">
              <a:spcAft>
                <a:spcPts val="0"/>
              </a:spcAft>
              <a:defRPr/>
            </a:pPr>
            <a:r>
              <a:rPr lang="en-CA" dirty="0"/>
              <a:t>Des doses plus élevées ont entraîné une mortalité allant jusqu'à 40 %.</a:t>
            </a:r>
          </a:p>
          <a:p>
            <a:pPr eaLnBrk="1" fontAlgn="auto" hangingPunct="1">
              <a:spcAft>
                <a:spcPts val="0"/>
              </a:spcAft>
              <a:defRPr/>
            </a:pPr>
            <a:endParaRPr lang="en-CA" dirty="0"/>
          </a:p>
          <a:p>
            <a:pPr eaLnBrk="1" fontAlgn="auto" hangingPunct="1">
              <a:spcAft>
                <a:spcPts val="0"/>
              </a:spcAft>
              <a:defRPr/>
            </a:pPr>
            <a:r>
              <a:rPr lang="en-CA" dirty="0"/>
              <a:t>Porcelets (5) âgés de 28 jours spf</a:t>
            </a:r>
          </a:p>
          <a:p>
            <a:pPr lvl="1" eaLnBrk="1" fontAlgn="auto" hangingPunct="1">
              <a:spcAft>
                <a:spcPts val="0"/>
              </a:spcAft>
              <a:defRPr/>
            </a:pPr>
            <a:r>
              <a:rPr lang="en-CA" dirty="0"/>
              <a:t>Gavage oral - 1 x 10</a:t>
            </a:r>
            <a:r>
              <a:rPr lang="en-CA" baseline="30000" dirty="0"/>
              <a:t>10</a:t>
            </a:r>
            <a:r>
              <a:rPr lang="en-CA" dirty="0"/>
              <a:t> CFU par ml</a:t>
            </a:r>
          </a:p>
          <a:p>
            <a:pPr lvl="1" eaLnBrk="1" fontAlgn="auto" hangingPunct="1">
              <a:spcAft>
                <a:spcPts val="0"/>
              </a:spcAft>
              <a:defRPr/>
            </a:pPr>
            <a:r>
              <a:rPr lang="en-CA" dirty="0"/>
              <a:t>Tous les porcelets sont tombés malades, souffrant de diarrhée, d'anorexie et de perte de poids.</a:t>
            </a:r>
          </a:p>
          <a:p>
            <a:pPr lvl="1" eaLnBrk="1" fontAlgn="auto" hangingPunct="1">
              <a:spcAft>
                <a:spcPts val="0"/>
              </a:spcAft>
              <a:defRPr/>
            </a:pPr>
            <a:r>
              <a:rPr lang="en-CA" dirty="0"/>
              <a:t>Tous ont souffert de paralysie de l'arrière-train</a:t>
            </a:r>
          </a:p>
        </p:txBody>
      </p:sp>
      <p:sp>
        <p:nvSpPr>
          <p:cNvPr id="74756" name="Slide Number Placeholder 4">
            <a:extLst>
              <a:ext uri="{FF2B5EF4-FFF2-40B4-BE49-F238E27FC236}">
                <a16:creationId xmlns:a16="http://schemas.microsoft.com/office/drawing/2014/main" id="{74C8FAD5-913A-B8BD-E73B-E1CDDADF34E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D575E003-CB30-4034-8F2A-6D03D1ACCF8E}" type="slidenum">
              <a:rPr lang="en-US" altLang="en-US" sz="1200">
                <a:solidFill>
                  <a:srgbClr val="898989"/>
                </a:solidFill>
              </a:rPr>
              <a:t>24</a:t>
            </a:fld>
            <a:endParaRPr lang="en-US" altLang="en-US" sz="1200">
              <a:solidFill>
                <a:srgbClr val="898989"/>
              </a:solidFill>
            </a:endParaRPr>
          </a:p>
        </p:txBody>
      </p:sp>
      <p:sp>
        <p:nvSpPr>
          <p:cNvPr id="6" name="Title 1">
            <a:extLst>
              <a:ext uri="{FF2B5EF4-FFF2-40B4-BE49-F238E27FC236}">
                <a16:creationId xmlns:a16="http://schemas.microsoft.com/office/drawing/2014/main" id="{D3DF6A87-0518-EE8A-99BD-ED6DAF03854E}"/>
              </a:ext>
            </a:extLst>
          </p:cNvPr>
          <p:cNvSpPr>
            <a:spLocks noGrp="1"/>
          </p:cNvSpPr>
          <p:nvPr>
            <p:ph type="title"/>
          </p:nvPr>
        </p:nvSpPr>
        <p:spPr/>
        <p:txBody>
          <a:bodyPr rtlCol="0">
            <a:noAutofit/>
          </a:bodyPr>
          <a:lstStyle/>
          <a:p>
            <a:pPr eaLnBrk="1" fontAlgn="auto" hangingPunct="1">
              <a:spcAft>
                <a:spcPts val="0"/>
              </a:spcAft>
              <a:defRPr/>
            </a:pPr>
            <a:r>
              <a:rPr lang="en-US" sz="2800" b="1" i="1" dirty="0">
                <a:latin typeface="+mn-lt"/>
                <a:hlinkClick r:id="rId3"/>
              </a:rPr>
              <a:t>Providencia </a:t>
            </a:r>
            <a:r>
              <a:rPr lang="en-US" sz="2800" b="1" i="1" dirty="0" err="1">
                <a:latin typeface="+mn-lt"/>
                <a:hlinkClick r:id="rId3"/>
              </a:rPr>
              <a:t>heimbachae </a:t>
            </a:r>
            <a:r>
              <a:rPr lang="en-US" sz="2800" b="1" dirty="0">
                <a:latin typeface="+mn-lt"/>
                <a:hlinkClick r:id="rId3"/>
              </a:rPr>
              <a:t>associée à la diarrhée post-sevrage chez les porcelets : Identification, phénotype et pathogénie | </a:t>
            </a:r>
            <a:r>
              <a:rPr lang="en-US" sz="2800" b="1" dirty="0" err="1">
                <a:latin typeface="+mn-lt"/>
                <a:hlinkClick r:id="rId3"/>
              </a:rPr>
              <a:t>SpringerLink</a:t>
            </a:r>
            <a:endParaRPr lang="en-CA" sz="2800" b="1" dirty="0">
              <a:latin typeface="+mn-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A1D8-4BF3-CD93-FADD-884385E4FA6E}"/>
              </a:ext>
            </a:extLst>
          </p:cNvPr>
          <p:cNvSpPr>
            <a:spLocks noGrp="1"/>
          </p:cNvSpPr>
          <p:nvPr>
            <p:ph type="title"/>
          </p:nvPr>
        </p:nvSpPr>
        <p:spPr>
          <a:xfrm>
            <a:off x="838200" y="365125"/>
            <a:ext cx="10512425" cy="1325563"/>
          </a:xfrm>
        </p:spPr>
        <p:txBody>
          <a:bodyPr rtlCol="0">
            <a:normAutofit/>
          </a:bodyPr>
          <a:lstStyle/>
          <a:p>
            <a:pPr eaLnBrk="1" fontAlgn="auto" hangingPunct="1">
              <a:spcAft>
                <a:spcPts val="0"/>
              </a:spcAft>
              <a:defRPr/>
            </a:pPr>
            <a:r>
              <a:rPr lang="en-US" sz="2800" b="1" i="1" dirty="0">
                <a:latin typeface="+mn-lt"/>
                <a:hlinkClick r:id="rId2"/>
              </a:rPr>
              <a:t>Providencia </a:t>
            </a:r>
            <a:r>
              <a:rPr lang="en-US" sz="2800" b="1" i="1" dirty="0" err="1">
                <a:latin typeface="+mn-lt"/>
                <a:hlinkClick r:id="rId2"/>
              </a:rPr>
              <a:t>heimbachae </a:t>
            </a:r>
            <a:r>
              <a:rPr lang="en-US" sz="2800" b="1" dirty="0">
                <a:latin typeface="+mn-lt"/>
                <a:hlinkClick r:id="rId2"/>
              </a:rPr>
              <a:t>associée à la diarrhée post-sevrage chez les porcelets : Identification, phénotype et pathogénie | </a:t>
            </a:r>
            <a:r>
              <a:rPr lang="en-US" sz="2800" b="1" dirty="0" err="1">
                <a:latin typeface="+mn-lt"/>
                <a:hlinkClick r:id="rId2"/>
              </a:rPr>
              <a:t>SpringerLink</a:t>
            </a:r>
            <a:endParaRPr lang="en-CA" sz="2800" dirty="0">
              <a:latin typeface="+mn-lt"/>
            </a:endParaRPr>
          </a:p>
        </p:txBody>
      </p:sp>
      <p:sp>
        <p:nvSpPr>
          <p:cNvPr id="3" name="Content Placeholder 2">
            <a:extLst>
              <a:ext uri="{FF2B5EF4-FFF2-40B4-BE49-F238E27FC236}">
                <a16:creationId xmlns:a16="http://schemas.microsoft.com/office/drawing/2014/main" id="{4A0E660E-4C0C-0130-359B-4688895EF24C}"/>
              </a:ext>
            </a:extLst>
          </p:cNvPr>
          <p:cNvSpPr>
            <a:spLocks noGrp="1"/>
          </p:cNvSpPr>
          <p:nvPr>
            <p:ph sz="half" idx="1"/>
          </p:nvPr>
        </p:nvSpPr>
        <p:spPr>
          <a:xfrm>
            <a:off x="838200" y="2279650"/>
            <a:ext cx="5181600" cy="3897313"/>
          </a:xfrm>
        </p:spPr>
        <p:txBody>
          <a:bodyPr rtlCol="0">
            <a:normAutofit fontScale="92500" lnSpcReduction="20000"/>
          </a:bodyPr>
          <a:lstStyle/>
          <a:p>
            <a:pPr eaLnBrk="1" fontAlgn="auto" hangingPunct="1">
              <a:spcAft>
                <a:spcPts val="0"/>
              </a:spcAft>
              <a:defRPr/>
            </a:pPr>
            <a:r>
              <a:rPr lang="en-CA" dirty="0"/>
              <a:t>Résistants à plusieurs médicaments</a:t>
            </a:r>
          </a:p>
          <a:p>
            <a:pPr eaLnBrk="1" fontAlgn="auto" hangingPunct="1">
              <a:spcAft>
                <a:spcPts val="0"/>
              </a:spcAft>
              <a:defRPr/>
            </a:pPr>
            <a:r>
              <a:rPr lang="en-CA" dirty="0"/>
              <a:t>Se développe à basse température plus efficacement que les Salmonella et les Listeria.</a:t>
            </a:r>
          </a:p>
          <a:p>
            <a:pPr eaLnBrk="1" fontAlgn="auto" hangingPunct="1">
              <a:spcAft>
                <a:spcPts val="0"/>
              </a:spcAft>
              <a:defRPr/>
            </a:pPr>
            <a:r>
              <a:rPr lang="en-CA" dirty="0"/>
              <a:t>Certaines souches de Providencia ont été à l'origine de maladies d'origine alimentaire chez l'homme.</a:t>
            </a:r>
          </a:p>
          <a:p>
            <a:pPr eaLnBrk="1" fontAlgn="auto" hangingPunct="1">
              <a:spcAft>
                <a:spcPts val="0"/>
              </a:spcAft>
              <a:defRPr/>
            </a:pPr>
            <a:r>
              <a:rPr lang="en-CA" dirty="0"/>
              <a:t>Les auteurs indiquent qu'il s'agit d'un problème de santé publique à surveiller</a:t>
            </a:r>
          </a:p>
        </p:txBody>
      </p:sp>
      <p:sp>
        <p:nvSpPr>
          <p:cNvPr id="4" name="Content Placeholder 3">
            <a:extLst>
              <a:ext uri="{FF2B5EF4-FFF2-40B4-BE49-F238E27FC236}">
                <a16:creationId xmlns:a16="http://schemas.microsoft.com/office/drawing/2014/main" id="{30ED3E79-4B63-96BF-3F8A-10A9EC1B8672}"/>
              </a:ext>
            </a:extLst>
          </p:cNvPr>
          <p:cNvSpPr>
            <a:spLocks noGrp="1"/>
          </p:cNvSpPr>
          <p:nvPr>
            <p:ph sz="half" idx="2"/>
          </p:nvPr>
        </p:nvSpPr>
        <p:spPr>
          <a:xfrm>
            <a:off x="6172200" y="2279650"/>
            <a:ext cx="5181600" cy="3897313"/>
          </a:xfrm>
        </p:spPr>
        <p:txBody>
          <a:bodyPr rtlCol="0">
            <a:normAutofit fontScale="92500" lnSpcReduction="20000"/>
          </a:bodyPr>
          <a:lstStyle/>
          <a:p>
            <a:pPr eaLnBrk="1" fontAlgn="auto" hangingPunct="1">
              <a:spcAft>
                <a:spcPts val="0"/>
              </a:spcAft>
              <a:defRPr/>
            </a:pPr>
            <a:r>
              <a:rPr lang="en-CA" dirty="0"/>
              <a:t>Question : Quelqu'un a-t-il de  </a:t>
            </a:r>
            <a:r>
              <a:rPr lang="en-CA" dirty="0" err="1"/>
              <a:t>l’expérience</a:t>
            </a:r>
            <a:r>
              <a:rPr lang="en-CA" dirty="0"/>
              <a:t> avec cet agent ?</a:t>
            </a:r>
          </a:p>
          <a:p>
            <a:pPr eaLnBrk="1" fontAlgn="auto" hangingPunct="1">
              <a:spcAft>
                <a:spcPts val="0"/>
              </a:spcAft>
              <a:defRPr/>
            </a:pPr>
            <a:endParaRPr lang="en-CA" dirty="0"/>
          </a:p>
        </p:txBody>
      </p:sp>
      <p:sp>
        <p:nvSpPr>
          <p:cNvPr id="76805" name="Slide Number Placeholder 4">
            <a:extLst>
              <a:ext uri="{FF2B5EF4-FFF2-40B4-BE49-F238E27FC236}">
                <a16:creationId xmlns:a16="http://schemas.microsoft.com/office/drawing/2014/main" id="{E48BF68C-AFB3-EA02-1ABA-A907645FFCB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3FC44AF-050C-48B4-8193-40BBC3DD0562}" type="slidenum">
              <a:rPr lang="en-US" altLang="en-US" sz="1200">
                <a:solidFill>
                  <a:srgbClr val="898989"/>
                </a:solidFill>
              </a:rPr>
              <a:t>25</a:t>
            </a:fld>
            <a:endParaRPr lang="en-US" altLang="en-US" sz="1200">
              <a:solidFill>
                <a:srgbClr val="898989"/>
              </a:solidFill>
            </a:endParaRPr>
          </a:p>
        </p:txBody>
      </p:sp>
      <p:sp>
        <p:nvSpPr>
          <p:cNvPr id="6" name="Title 1">
            <a:extLst>
              <a:ext uri="{FF2B5EF4-FFF2-40B4-BE49-F238E27FC236}">
                <a16:creationId xmlns:a16="http://schemas.microsoft.com/office/drawing/2014/main" id="{81BD683C-F358-1A45-4D9C-15455C62C464}"/>
              </a:ext>
            </a:extLst>
          </p:cNvPr>
          <p:cNvSpPr txBox="1">
            <a:spLocks/>
          </p:cNvSpPr>
          <p:nvPr/>
        </p:nvSpPr>
        <p:spPr>
          <a:xfrm>
            <a:off x="6169025" y="320675"/>
            <a:ext cx="5181600" cy="1325563"/>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endParaRPr lang="en-CA" sz="2800" dirty="0">
              <a:solidFill>
                <a:prstClr val="black"/>
              </a:solidFill>
              <a:latin typeface="Calibri" panose="020F0502020204030204"/>
            </a:endParaRPr>
          </a:p>
        </p:txBody>
      </p:sp>
      <p:pic>
        <p:nvPicPr>
          <p:cNvPr id="76807" name="Picture 6">
            <a:extLst>
              <a:ext uri="{FF2B5EF4-FFF2-40B4-BE49-F238E27FC236}">
                <a16:creationId xmlns:a16="http://schemas.microsoft.com/office/drawing/2014/main" id="{D189186A-7906-84D9-8EE9-E21DA7F520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4213" y="3511550"/>
            <a:ext cx="2844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D78DE-DECA-9504-DBA0-FD34E3A4FDA6}"/>
              </a:ext>
            </a:extLst>
          </p:cNvPr>
          <p:cNvSpPr>
            <a:spLocks noGrp="1"/>
          </p:cNvSpPr>
          <p:nvPr>
            <p:ph type="title"/>
          </p:nvPr>
        </p:nvSpPr>
        <p:spPr>
          <a:xfrm>
            <a:off x="838200" y="0"/>
            <a:ext cx="10515600" cy="1325563"/>
          </a:xfrm>
        </p:spPr>
        <p:txBody>
          <a:bodyPr/>
          <a:lstStyle/>
          <a:p>
            <a:pPr>
              <a:defRPr/>
            </a:pPr>
            <a:r>
              <a:rPr lang="en-US" sz="3200" b="1" dirty="0">
                <a:latin typeface="+mn-lt"/>
                <a:hlinkClick r:id="rId2"/>
              </a:rPr>
              <a:t>Les experts mettent en garde contre le coronavirus félin après la mort de milliers de chats à Chypre | Animaux | The Guardian</a:t>
            </a:r>
            <a:endParaRPr lang="en-CA" sz="3200" b="1" dirty="0">
              <a:latin typeface="+mn-lt"/>
            </a:endParaRPr>
          </a:p>
        </p:txBody>
      </p:sp>
      <p:sp>
        <p:nvSpPr>
          <p:cNvPr id="3" name="Content Placeholder 2">
            <a:extLst>
              <a:ext uri="{FF2B5EF4-FFF2-40B4-BE49-F238E27FC236}">
                <a16:creationId xmlns:a16="http://schemas.microsoft.com/office/drawing/2014/main" id="{3FDF348E-8CA8-A029-94B3-A9F4B39EC7AD}"/>
              </a:ext>
            </a:extLst>
          </p:cNvPr>
          <p:cNvSpPr>
            <a:spLocks noGrp="1"/>
          </p:cNvSpPr>
          <p:nvPr>
            <p:ph sz="half" idx="1"/>
          </p:nvPr>
        </p:nvSpPr>
        <p:spPr>
          <a:xfrm>
            <a:off x="838200" y="1211263"/>
            <a:ext cx="5181600" cy="4351337"/>
          </a:xfrm>
        </p:spPr>
        <p:txBody>
          <a:bodyPr/>
          <a:lstStyle/>
          <a:p>
            <a:pPr marL="0" indent="0">
              <a:buFont typeface="Arial" panose="020B0604020202020204" pitchFamily="34" charset="0"/>
              <a:buNone/>
              <a:defRPr/>
            </a:pPr>
            <a:r>
              <a:rPr lang="en-CA" dirty="0"/>
              <a:t>Juillet</a:t>
            </a:r>
          </a:p>
          <a:p>
            <a:pPr>
              <a:defRPr/>
            </a:pPr>
            <a:r>
              <a:rPr lang="en-CA" dirty="0"/>
              <a:t>Chypre</a:t>
            </a:r>
          </a:p>
          <a:p>
            <a:pPr>
              <a:defRPr/>
            </a:pPr>
            <a:r>
              <a:rPr lang="en-CA" dirty="0"/>
              <a:t>1 000 000 chats sur l'île</a:t>
            </a:r>
          </a:p>
          <a:p>
            <a:pPr>
              <a:defRPr/>
            </a:pPr>
            <a:r>
              <a:rPr lang="en-CA" dirty="0"/>
              <a:t>Les estimations varient entre 20 et 30 % de taux de mortalité</a:t>
            </a:r>
          </a:p>
          <a:p>
            <a:pPr marL="0" indent="0">
              <a:buFont typeface="Arial" panose="020B0604020202020204" pitchFamily="34" charset="0"/>
              <a:buNone/>
              <a:defRPr/>
            </a:pPr>
            <a:r>
              <a:rPr lang="en-CA" dirty="0"/>
              <a:t>D'autres rapports affirment que les chiffres sont exagérés</a:t>
            </a:r>
          </a:p>
          <a:p>
            <a:pPr marL="0" indent="0">
              <a:buFont typeface="Arial" panose="020B0604020202020204" pitchFamily="34" charset="0"/>
              <a:buNone/>
              <a:defRPr/>
            </a:pPr>
            <a:r>
              <a:rPr lang="en-US" sz="1800" dirty="0">
                <a:hlinkClick r:id="rId3"/>
              </a:rPr>
              <a:t>Environ 8 000 cas cliniques de PIF cette année à Chypre, selon l'association vétérinaire | Cyprus Mail (cyprus-mail.com)</a:t>
            </a:r>
            <a:endParaRPr lang="en-US" sz="1800" dirty="0"/>
          </a:p>
          <a:p>
            <a:pPr>
              <a:defRPr/>
            </a:pPr>
            <a:r>
              <a:rPr lang="en-US" dirty="0"/>
              <a:t>Grande incertitude sur ce qui se passe réellement</a:t>
            </a:r>
            <a:endParaRPr lang="en-CA" dirty="0"/>
          </a:p>
        </p:txBody>
      </p:sp>
      <p:sp>
        <p:nvSpPr>
          <p:cNvPr id="77828" name="Content Placeholder 3">
            <a:extLst>
              <a:ext uri="{FF2B5EF4-FFF2-40B4-BE49-F238E27FC236}">
                <a16:creationId xmlns:a16="http://schemas.microsoft.com/office/drawing/2014/main" id="{C0037B0A-61DE-65C8-D740-5096A22F7E42}"/>
              </a:ext>
            </a:extLst>
          </p:cNvPr>
          <p:cNvSpPr>
            <a:spLocks noGrp="1"/>
          </p:cNvSpPr>
          <p:nvPr>
            <p:ph sz="half" idx="2"/>
          </p:nvPr>
        </p:nvSpPr>
        <p:spPr>
          <a:xfrm>
            <a:off x="6305550" y="1665288"/>
            <a:ext cx="5181600" cy="4351337"/>
          </a:xfrm>
        </p:spPr>
        <p:txBody>
          <a:bodyPr/>
          <a:lstStyle/>
          <a:p>
            <a:endParaRPr lang="en-CA" altLang="en-US"/>
          </a:p>
          <a:p>
            <a:endParaRPr lang="en-CA" altLang="en-US"/>
          </a:p>
        </p:txBody>
      </p:sp>
      <p:sp>
        <p:nvSpPr>
          <p:cNvPr id="5" name="Slide Number Placeholder 4">
            <a:extLst>
              <a:ext uri="{FF2B5EF4-FFF2-40B4-BE49-F238E27FC236}">
                <a16:creationId xmlns:a16="http://schemas.microsoft.com/office/drawing/2014/main" id="{CE9E013D-C072-C686-16DB-7D371692E21D}"/>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940763-F67A-465D-AF3B-5E39013C33FD}" type="slidenum">
              <a:rPr lang="en-US" altLang="en-US">
                <a:solidFill>
                  <a:srgbClr val="898989"/>
                </a:solidFill>
              </a:rPr>
              <a:t>26</a:t>
            </a:fld>
            <a:endParaRPr lang="en-US" altLang="en-US">
              <a:solidFill>
                <a:srgbClr val="898989"/>
              </a:solidFill>
            </a:endParaRPr>
          </a:p>
        </p:txBody>
      </p:sp>
      <p:pic>
        <p:nvPicPr>
          <p:cNvPr id="77830" name="Picture 5">
            <a:extLst>
              <a:ext uri="{FF2B5EF4-FFF2-40B4-BE49-F238E27FC236}">
                <a16:creationId xmlns:a16="http://schemas.microsoft.com/office/drawing/2014/main" id="{4B882D54-EECD-4A1B-919E-A460EC45D4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2475" y="1665288"/>
            <a:ext cx="612775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1" name="TextBox 6">
            <a:extLst>
              <a:ext uri="{FF2B5EF4-FFF2-40B4-BE49-F238E27FC236}">
                <a16:creationId xmlns:a16="http://schemas.microsoft.com/office/drawing/2014/main" id="{58D21581-DDAD-FFE0-1186-032E47A5491A}"/>
              </a:ext>
            </a:extLst>
          </p:cNvPr>
          <p:cNvSpPr txBox="1">
            <a:spLocks noChangeArrowheads="1"/>
          </p:cNvSpPr>
          <p:nvPr/>
        </p:nvSpPr>
        <p:spPr bwMode="auto">
          <a:xfrm>
            <a:off x="6000750" y="5607050"/>
            <a:ext cx="579278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5"/>
              </a:rPr>
              <a:t>https://www.tripadvisor.co.uk/Attraction_Review-g2095514-d3983077-Reviews-Tala_Monastery_Cat_Park-Tala_Paphos_District.html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4548E5-021A-08CB-3FFC-4FC3935248E3}"/>
              </a:ext>
            </a:extLst>
          </p:cNvPr>
          <p:cNvSpPr>
            <a:spLocks noGrp="1"/>
          </p:cNvSpPr>
          <p:nvPr>
            <p:ph sz="half" idx="1"/>
          </p:nvPr>
        </p:nvSpPr>
        <p:spPr/>
        <p:txBody>
          <a:bodyPr rtlCol="0">
            <a:normAutofit lnSpcReduction="10000"/>
          </a:bodyPr>
          <a:lstStyle/>
          <a:p>
            <a:pPr eaLnBrk="1" fontAlgn="auto" hangingPunct="1">
              <a:spcAft>
                <a:spcPts val="0"/>
              </a:spcAft>
              <a:defRPr/>
            </a:pPr>
            <a:r>
              <a:rPr lang="en-CA" dirty="0"/>
              <a:t>Préface décrivant la recombinaison entre le coronavirus félin et un coronavirus canin pantropique hypervirulent</a:t>
            </a:r>
          </a:p>
          <a:p>
            <a:pPr marL="0" indent="0" eaLnBrk="1" fontAlgn="auto" hangingPunct="1">
              <a:spcAft>
                <a:spcPts val="0"/>
              </a:spcAft>
              <a:buFont typeface="Arial" panose="020B0604020202020204" pitchFamily="34" charset="0"/>
              <a:buNone/>
              <a:defRPr/>
            </a:pPr>
            <a:endParaRPr lang="en-CA" dirty="0"/>
          </a:p>
          <a:p>
            <a:pPr eaLnBrk="1" fontAlgn="auto" hangingPunct="1">
              <a:spcAft>
                <a:spcPts val="0"/>
              </a:spcAft>
              <a:defRPr/>
            </a:pPr>
            <a:r>
              <a:rPr lang="en-CA" dirty="0"/>
              <a:t>Les auteurs suggèrent qu'il pourrait être responsable de l'épidémie de péritonite infectieuse féline récemment décrite à Cypress.   </a:t>
            </a:r>
          </a:p>
        </p:txBody>
      </p:sp>
      <p:sp>
        <p:nvSpPr>
          <p:cNvPr id="78851" name="Content Placeholder 3">
            <a:extLst>
              <a:ext uri="{FF2B5EF4-FFF2-40B4-BE49-F238E27FC236}">
                <a16:creationId xmlns:a16="http://schemas.microsoft.com/office/drawing/2014/main" id="{4E78A3A0-8EC2-973A-04D3-F8AE5931BF82}"/>
              </a:ext>
            </a:extLst>
          </p:cNvPr>
          <p:cNvSpPr>
            <a:spLocks noGrp="1"/>
          </p:cNvSpPr>
          <p:nvPr>
            <p:ph sz="half" idx="2"/>
          </p:nvPr>
        </p:nvSpPr>
        <p:spPr>
          <a:xfrm>
            <a:off x="6019800" y="1825625"/>
            <a:ext cx="5867400" cy="4351338"/>
          </a:xfrm>
        </p:spPr>
        <p:txBody>
          <a:bodyPr/>
          <a:lstStyle/>
          <a:p>
            <a:pPr eaLnBrk="1" hangingPunct="1"/>
            <a:r>
              <a:rPr lang="en-CA" altLang="en-US"/>
              <a:t>Des recombinaisons ont été décrites précédemment et ne sont pas considérées comme rares</a:t>
            </a:r>
          </a:p>
          <a:p>
            <a:pPr eaLnBrk="1" hangingPunct="1"/>
            <a:endParaRPr lang="en-CA" altLang="en-US"/>
          </a:p>
          <a:p>
            <a:pPr eaLnBrk="1" hangingPunct="1"/>
            <a:r>
              <a:rPr lang="en-CA" altLang="en-US"/>
              <a:t>Généralement, les recombinaisons n'ont pas de conséquences majeures.</a:t>
            </a:r>
          </a:p>
        </p:txBody>
      </p:sp>
      <p:sp>
        <p:nvSpPr>
          <p:cNvPr id="78852" name="Slide Number Placeholder 4">
            <a:extLst>
              <a:ext uri="{FF2B5EF4-FFF2-40B4-BE49-F238E27FC236}">
                <a16:creationId xmlns:a16="http://schemas.microsoft.com/office/drawing/2014/main" id="{BDB3AED3-0BBF-DB19-8882-D8097FB8298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7B559062-F09E-47D7-8A9C-637BC17D0631}" type="slidenum">
              <a:rPr lang="en-US" altLang="en-US" sz="1200">
                <a:solidFill>
                  <a:srgbClr val="898989"/>
                </a:solidFill>
              </a:rPr>
              <a:t>27</a:t>
            </a:fld>
            <a:endParaRPr lang="en-US" altLang="en-US" sz="1200">
              <a:solidFill>
                <a:srgbClr val="898989"/>
              </a:solidFill>
            </a:endParaRPr>
          </a:p>
        </p:txBody>
      </p:sp>
      <p:sp>
        <p:nvSpPr>
          <p:cNvPr id="6" name="Title 1">
            <a:extLst>
              <a:ext uri="{FF2B5EF4-FFF2-40B4-BE49-F238E27FC236}">
                <a16:creationId xmlns:a16="http://schemas.microsoft.com/office/drawing/2014/main" id="{F6B94D3D-D617-35F0-0DE2-ED955E333746}"/>
              </a:ext>
            </a:extLst>
          </p:cNvPr>
          <p:cNvSpPr>
            <a:spLocks noGrp="1"/>
          </p:cNvSpPr>
          <p:nvPr>
            <p:ph type="title"/>
          </p:nvPr>
        </p:nvSpPr>
        <p:spPr/>
        <p:txBody>
          <a:bodyPr rtlCol="0">
            <a:noAutofit/>
          </a:bodyPr>
          <a:lstStyle/>
          <a:p>
            <a:pPr eaLnBrk="1" fontAlgn="auto" hangingPunct="1">
              <a:spcAft>
                <a:spcPts val="0"/>
              </a:spcAft>
              <a:defRPr/>
            </a:pPr>
            <a:r>
              <a:rPr lang="en-US" sz="2800" b="1" dirty="0">
                <a:latin typeface="+mn-lt"/>
                <a:hlinkClick r:id="rId3"/>
              </a:rPr>
              <a:t>Émergence et propagation d'une péritonite infectieuse féline due à un coronavirus recombinant canin/félin hautement pathogène | </a:t>
            </a:r>
            <a:r>
              <a:rPr lang="en-US" sz="2800" b="1" dirty="0" err="1">
                <a:latin typeface="+mn-lt"/>
                <a:hlinkClick r:id="rId3"/>
              </a:rPr>
              <a:t>bioRxiv</a:t>
            </a:r>
            <a:endParaRPr lang="en-CA" sz="2800" b="1" dirty="0">
              <a:latin typeface="+mn-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Content Placeholder 5">
            <a:extLst>
              <a:ext uri="{FF2B5EF4-FFF2-40B4-BE49-F238E27FC236}">
                <a16:creationId xmlns:a16="http://schemas.microsoft.com/office/drawing/2014/main" id="{A23DB414-74F4-3F55-29B7-B317CF38417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500438" y="1598613"/>
            <a:ext cx="1250950" cy="1250950"/>
          </a:xfrm>
        </p:spPr>
      </p:pic>
      <p:pic>
        <p:nvPicPr>
          <p:cNvPr id="80899" name="Content Placeholder 26">
            <a:extLst>
              <a:ext uri="{FF2B5EF4-FFF2-40B4-BE49-F238E27FC236}">
                <a16:creationId xmlns:a16="http://schemas.microsoft.com/office/drawing/2014/main" id="{1D25E22D-84F3-2458-9E03-EF9904B5718B}"/>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20713" y="3419475"/>
            <a:ext cx="1901825" cy="1900238"/>
          </a:xfrm>
        </p:spPr>
      </p:pic>
      <p:sp>
        <p:nvSpPr>
          <p:cNvPr id="5" name="Slide Number Placeholder 4">
            <a:extLst>
              <a:ext uri="{FF2B5EF4-FFF2-40B4-BE49-F238E27FC236}">
                <a16:creationId xmlns:a16="http://schemas.microsoft.com/office/drawing/2014/main" id="{FCA11452-FD54-E116-720C-374F4E97412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87FA01D-0E35-440E-A7D1-6FD4196B5E39}" type="slidenum">
              <a:rPr lang="en-US" altLang="en-US">
                <a:solidFill>
                  <a:srgbClr val="898989"/>
                </a:solidFill>
              </a:rPr>
              <a:t>28</a:t>
            </a:fld>
            <a:endParaRPr lang="en-US" altLang="en-US">
              <a:solidFill>
                <a:srgbClr val="898989"/>
              </a:solidFill>
            </a:endParaRPr>
          </a:p>
        </p:txBody>
      </p:sp>
      <p:pic>
        <p:nvPicPr>
          <p:cNvPr id="80901" name="Content Placeholder 5">
            <a:extLst>
              <a:ext uri="{FF2B5EF4-FFF2-40B4-BE49-F238E27FC236}">
                <a16:creationId xmlns:a16="http://schemas.microsoft.com/office/drawing/2014/main" id="{445CF9BA-8B60-D462-3C5B-937882D6F88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0763" y="1598613"/>
            <a:ext cx="11017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Content Placeholder 5">
            <a:extLst>
              <a:ext uri="{FF2B5EF4-FFF2-40B4-BE49-F238E27FC236}">
                <a16:creationId xmlns:a16="http://schemas.microsoft.com/office/drawing/2014/main" id="{6CB13593-D090-0468-839A-4A55C768A6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5350" y="446088"/>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a:extLst>
              <a:ext uri="{FF2B5EF4-FFF2-40B4-BE49-F238E27FC236}">
                <a16:creationId xmlns:a16="http://schemas.microsoft.com/office/drawing/2014/main" id="{3CFC2CD5-AA28-5743-0B60-E920B33465A8}"/>
              </a:ext>
            </a:extLst>
          </p:cNvPr>
          <p:cNvCxnSpPr>
            <a:stCxn id="80902" idx="2"/>
            <a:endCxn id="80901" idx="1"/>
          </p:cNvCxnSpPr>
          <p:nvPr/>
        </p:nvCxnSpPr>
        <p:spPr>
          <a:xfrm flipH="1">
            <a:off x="2122488" y="1697038"/>
            <a:ext cx="668337" cy="527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BEC1DA0-55DB-83D4-354F-9FB8D86D675F}"/>
              </a:ext>
            </a:extLst>
          </p:cNvPr>
          <p:cNvCxnSpPr>
            <a:stCxn id="80902" idx="2"/>
            <a:endCxn id="80898" idx="1"/>
          </p:cNvCxnSpPr>
          <p:nvPr/>
        </p:nvCxnSpPr>
        <p:spPr>
          <a:xfrm>
            <a:off x="2790825" y="1697038"/>
            <a:ext cx="709613" cy="527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0905" name="Content Placeholder 5">
            <a:extLst>
              <a:ext uri="{FF2B5EF4-FFF2-40B4-BE49-F238E27FC236}">
                <a16:creationId xmlns:a16="http://schemas.microsoft.com/office/drawing/2014/main" id="{52D1D1FC-B026-5A3A-842C-7A9F3A7C16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63963" y="3073400"/>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a:extLst>
              <a:ext uri="{FF2B5EF4-FFF2-40B4-BE49-F238E27FC236}">
                <a16:creationId xmlns:a16="http://schemas.microsoft.com/office/drawing/2014/main" id="{FCF254D8-EEB5-2E30-A3C3-9F65312F9B51}"/>
              </a:ext>
            </a:extLst>
          </p:cNvPr>
          <p:cNvCxnSpPr>
            <a:stCxn id="80898" idx="2"/>
            <a:endCxn id="80905" idx="0"/>
          </p:cNvCxnSpPr>
          <p:nvPr/>
        </p:nvCxnSpPr>
        <p:spPr>
          <a:xfrm>
            <a:off x="4125913" y="2849563"/>
            <a:ext cx="263525" cy="223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907" name="TextBox 23">
            <a:extLst>
              <a:ext uri="{FF2B5EF4-FFF2-40B4-BE49-F238E27FC236}">
                <a16:creationId xmlns:a16="http://schemas.microsoft.com/office/drawing/2014/main" id="{840C4B5D-14AE-BF15-A308-8B6897BD535C}"/>
              </a:ext>
            </a:extLst>
          </p:cNvPr>
          <p:cNvSpPr txBox="1">
            <a:spLocks noChangeArrowheads="1"/>
          </p:cNvSpPr>
          <p:nvPr/>
        </p:nvSpPr>
        <p:spPr bwMode="auto">
          <a:xfrm>
            <a:off x="2349500" y="1922463"/>
            <a:ext cx="1420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FeCOV</a:t>
            </a:r>
          </a:p>
          <a:p>
            <a:pPr>
              <a:lnSpc>
                <a:spcPct val="100000"/>
              </a:lnSpc>
              <a:spcBef>
                <a:spcPct val="0"/>
              </a:spcBef>
              <a:buFontTx/>
              <a:buNone/>
            </a:pPr>
            <a:r>
              <a:rPr lang="en-CA" altLang="en-US" sz="1800" b="1"/>
              <a:t>Fécale-orale</a:t>
            </a:r>
          </a:p>
          <a:p>
            <a:pPr>
              <a:lnSpc>
                <a:spcPct val="100000"/>
              </a:lnSpc>
              <a:spcBef>
                <a:spcPct val="0"/>
              </a:spcBef>
              <a:buFontTx/>
              <a:buNone/>
            </a:pPr>
            <a:r>
              <a:rPr lang="en-CA" altLang="en-US" sz="1800" b="1"/>
              <a:t>Transmission</a:t>
            </a:r>
          </a:p>
        </p:txBody>
      </p:sp>
      <p:sp>
        <p:nvSpPr>
          <p:cNvPr id="80908" name="TextBox 24">
            <a:extLst>
              <a:ext uri="{FF2B5EF4-FFF2-40B4-BE49-F238E27FC236}">
                <a16:creationId xmlns:a16="http://schemas.microsoft.com/office/drawing/2014/main" id="{C19DB2CC-58BE-2EAF-3A09-AE24E8D1465C}"/>
              </a:ext>
            </a:extLst>
          </p:cNvPr>
          <p:cNvSpPr txBox="1">
            <a:spLocks noChangeArrowheads="1"/>
          </p:cNvSpPr>
          <p:nvPr/>
        </p:nvSpPr>
        <p:spPr bwMode="auto">
          <a:xfrm>
            <a:off x="3500438" y="4362450"/>
            <a:ext cx="3549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2000" b="1"/>
              <a:t>90 % de signes cliniques minimes ou inexistants</a:t>
            </a:r>
          </a:p>
          <a:p>
            <a:pPr>
              <a:lnSpc>
                <a:spcPct val="100000"/>
              </a:lnSpc>
              <a:spcBef>
                <a:spcPct val="0"/>
              </a:spcBef>
              <a:buFontTx/>
              <a:buNone/>
            </a:pPr>
            <a:r>
              <a:rPr lang="en-CA" altLang="en-US" sz="2000" b="1"/>
              <a:t>Rétablissement complet</a:t>
            </a:r>
          </a:p>
        </p:txBody>
      </p:sp>
      <p:sp>
        <p:nvSpPr>
          <p:cNvPr id="80909" name="TextBox 27">
            <a:extLst>
              <a:ext uri="{FF2B5EF4-FFF2-40B4-BE49-F238E27FC236}">
                <a16:creationId xmlns:a16="http://schemas.microsoft.com/office/drawing/2014/main" id="{575F8810-8F87-58D2-1B2D-05600CA20D10}"/>
              </a:ext>
            </a:extLst>
          </p:cNvPr>
          <p:cNvSpPr txBox="1">
            <a:spLocks noChangeArrowheads="1"/>
          </p:cNvSpPr>
          <p:nvPr/>
        </p:nvSpPr>
        <p:spPr bwMode="auto">
          <a:xfrm>
            <a:off x="698500" y="4994275"/>
            <a:ext cx="3048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10 % développent la PIF</a:t>
            </a:r>
          </a:p>
          <a:p>
            <a:pPr>
              <a:lnSpc>
                <a:spcPct val="100000"/>
              </a:lnSpc>
              <a:spcBef>
                <a:spcPct val="0"/>
              </a:spcBef>
              <a:buFontTx/>
              <a:buNone/>
            </a:pPr>
            <a:r>
              <a:rPr lang="en-CA" altLang="en-US" sz="1800" b="1"/>
              <a:t>Mortel en l'absence de traitement</a:t>
            </a:r>
          </a:p>
          <a:p>
            <a:pPr>
              <a:lnSpc>
                <a:spcPct val="100000"/>
              </a:lnSpc>
              <a:spcBef>
                <a:spcPct val="0"/>
              </a:spcBef>
              <a:buFontTx/>
              <a:buNone/>
            </a:pPr>
            <a:r>
              <a:rPr lang="en-CA" altLang="en-US" sz="1800" b="1"/>
              <a:t>Peu transmissible de chat à chat</a:t>
            </a:r>
          </a:p>
        </p:txBody>
      </p:sp>
      <p:cxnSp>
        <p:nvCxnSpPr>
          <p:cNvPr id="30" name="Straight Arrow Connector 29">
            <a:extLst>
              <a:ext uri="{FF2B5EF4-FFF2-40B4-BE49-F238E27FC236}">
                <a16:creationId xmlns:a16="http://schemas.microsoft.com/office/drawing/2014/main" id="{1C7A50EC-08CC-FB07-6F2E-7B4137804632}"/>
              </a:ext>
            </a:extLst>
          </p:cNvPr>
          <p:cNvCxnSpPr>
            <a:stCxn id="80901" idx="2"/>
            <a:endCxn id="80899" idx="0"/>
          </p:cNvCxnSpPr>
          <p:nvPr/>
        </p:nvCxnSpPr>
        <p:spPr>
          <a:xfrm flipH="1">
            <a:off x="1571625" y="2849563"/>
            <a:ext cx="0" cy="569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0911" name="Content Placeholder 26">
            <a:extLst>
              <a:ext uri="{FF2B5EF4-FFF2-40B4-BE49-F238E27FC236}">
                <a16:creationId xmlns:a16="http://schemas.microsoft.com/office/drawing/2014/main" id="{49CCD45A-E4D6-0AAA-2BB8-F1BBD82312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7638" y="-47625"/>
            <a:ext cx="19018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2" name="Content Placeholder 3">
            <a:extLst>
              <a:ext uri="{FF2B5EF4-FFF2-40B4-BE49-F238E27FC236}">
                <a16:creationId xmlns:a16="http://schemas.microsoft.com/office/drawing/2014/main" id="{26FE2610-3E6A-9245-A2DC-FA58B93C2C17}"/>
              </a:ext>
            </a:extLst>
          </p:cNvPr>
          <p:cNvSpPr txBox="1">
            <a:spLocks/>
          </p:cNvSpPr>
          <p:nvPr/>
        </p:nvSpPr>
        <p:spPr bwMode="auto">
          <a:xfrm>
            <a:off x="6019800" y="1697038"/>
            <a:ext cx="586740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r>
              <a:rPr lang="en-CA" altLang="en-US"/>
              <a:t>Réaction inflammatoire sévère autour des cellules infectées</a:t>
            </a:r>
          </a:p>
          <a:p>
            <a:pPr eaLnBrk="1" hangingPunct="1"/>
            <a:r>
              <a:rPr lang="en-CA" altLang="en-US"/>
              <a:t>Formes sèches et humides</a:t>
            </a:r>
          </a:p>
        </p:txBody>
      </p:sp>
      <p:pic>
        <p:nvPicPr>
          <p:cNvPr id="80913" name="Picture 4" descr="https://urbananimalveterinary.com/wp-content/uploads/2020/08/1598811825566blob.jpg">
            <a:extLst>
              <a:ext uri="{FF2B5EF4-FFF2-40B4-BE49-F238E27FC236}">
                <a16:creationId xmlns:a16="http://schemas.microsoft.com/office/drawing/2014/main" id="{0DB9EB42-3682-39DD-6102-739C57B3D5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2500" y="3614738"/>
            <a:ext cx="4533900"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4" name="TextBox 33">
            <a:extLst>
              <a:ext uri="{FF2B5EF4-FFF2-40B4-BE49-F238E27FC236}">
                <a16:creationId xmlns:a16="http://schemas.microsoft.com/office/drawing/2014/main" id="{5DCC1F16-23BA-A405-895A-97E2182D17CC}"/>
              </a:ext>
            </a:extLst>
          </p:cNvPr>
          <p:cNvSpPr txBox="1">
            <a:spLocks noChangeArrowheads="1"/>
          </p:cNvSpPr>
          <p:nvPr/>
        </p:nvSpPr>
        <p:spPr bwMode="auto">
          <a:xfrm>
            <a:off x="7400925" y="5945188"/>
            <a:ext cx="3806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hlinkClick r:id="rId7"/>
              </a:rPr>
              <a:t>https://urbananimalveterinary.com/event/feline-infectious-peritonitis-fip-what-every-cat-owner-should-know/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559CA-A8C1-7612-02FA-D933B64CA35B}"/>
              </a:ext>
            </a:extLst>
          </p:cNvPr>
          <p:cNvSpPr>
            <a:spLocks noGrp="1"/>
          </p:cNvSpPr>
          <p:nvPr>
            <p:ph type="title"/>
          </p:nvPr>
        </p:nvSpPr>
        <p:spPr/>
        <p:txBody>
          <a:bodyPr/>
          <a:lstStyle/>
          <a:p>
            <a:pPr>
              <a:defRPr/>
            </a:pPr>
            <a:r>
              <a:rPr lang="en-US" sz="3200" b="1" dirty="0">
                <a:latin typeface="+mn-lt"/>
                <a:hlinkClick r:id="rId3"/>
              </a:rPr>
              <a:t>Émergence et propagation d'une péritonite infectieuse féline due à un coronavirus recombinant canin/félin hautement pathogène | </a:t>
            </a:r>
            <a:r>
              <a:rPr lang="en-US" sz="3200" b="1" dirty="0" err="1">
                <a:latin typeface="+mn-lt"/>
                <a:hlinkClick r:id="rId3"/>
              </a:rPr>
              <a:t>bioRxiv</a:t>
            </a:r>
            <a:endParaRPr lang="en-CA" sz="3200" b="1" dirty="0">
              <a:latin typeface="+mn-lt"/>
            </a:endParaRPr>
          </a:p>
        </p:txBody>
      </p:sp>
      <p:sp>
        <p:nvSpPr>
          <p:cNvPr id="82947" name="Content Placeholder 2">
            <a:extLst>
              <a:ext uri="{FF2B5EF4-FFF2-40B4-BE49-F238E27FC236}">
                <a16:creationId xmlns:a16="http://schemas.microsoft.com/office/drawing/2014/main" id="{256D84D5-CC3D-3D56-96D1-54095F6F5DB2}"/>
              </a:ext>
            </a:extLst>
          </p:cNvPr>
          <p:cNvSpPr>
            <a:spLocks noGrp="1"/>
          </p:cNvSpPr>
          <p:nvPr>
            <p:ph sz="half" idx="1"/>
          </p:nvPr>
        </p:nvSpPr>
        <p:spPr/>
        <p:txBody>
          <a:bodyPr/>
          <a:lstStyle/>
          <a:p>
            <a:r>
              <a:rPr lang="en-CA" altLang="en-US"/>
              <a:t>Le virus présente des propriétés distinctes de celles des détections antérieures de FIP</a:t>
            </a:r>
          </a:p>
          <a:p>
            <a:r>
              <a:rPr lang="en-CA" altLang="en-US"/>
              <a:t>Les auteurs suggèrent que la transmission directe est possible avec cette souche.</a:t>
            </a:r>
          </a:p>
          <a:p>
            <a:r>
              <a:rPr lang="en-CA" altLang="en-US"/>
              <a:t>Aucun changement de biotype n'est nécessaire, comme c'est normalement le cas dans la PIF.</a:t>
            </a:r>
          </a:p>
          <a:p>
            <a:r>
              <a:rPr lang="en-CA" altLang="en-US"/>
              <a:t>L'apparition de la maladie est rapide</a:t>
            </a:r>
          </a:p>
          <a:p>
            <a:r>
              <a:rPr lang="en-CA" altLang="en-US"/>
              <a:t>Pourcentage plus élevé de cas neurologiques (28%) que de cas normaux (14%)</a:t>
            </a:r>
          </a:p>
        </p:txBody>
      </p:sp>
      <p:sp>
        <p:nvSpPr>
          <p:cNvPr id="78852" name="Content Placeholder 3">
            <a:extLst>
              <a:ext uri="{FF2B5EF4-FFF2-40B4-BE49-F238E27FC236}">
                <a16:creationId xmlns:a16="http://schemas.microsoft.com/office/drawing/2014/main" id="{9C49F4E1-D535-1D67-A127-2459210FC4CD}"/>
              </a:ext>
            </a:extLst>
          </p:cNvPr>
          <p:cNvSpPr>
            <a:spLocks noGrp="1"/>
          </p:cNvSpPr>
          <p:nvPr>
            <p:ph sz="half" idx="2"/>
          </p:nvPr>
        </p:nvSpPr>
        <p:spPr/>
        <p:txBody>
          <a:bodyPr/>
          <a:lstStyle/>
          <a:p>
            <a:pPr>
              <a:defRPr/>
            </a:pPr>
            <a:r>
              <a:rPr lang="en-CA" altLang="en-US" dirty="0"/>
              <a:t>Forte identité de séquence entre Chypre et le cas importé du Royaume-Uni</a:t>
            </a:r>
          </a:p>
          <a:p>
            <a:pPr>
              <a:defRPr/>
            </a:pPr>
            <a:endParaRPr lang="en-CA" altLang="en-US" dirty="0"/>
          </a:p>
          <a:p>
            <a:pPr>
              <a:defRPr/>
            </a:pPr>
            <a:endParaRPr lang="en-CA" altLang="en-US" dirty="0"/>
          </a:p>
          <a:p>
            <a:pPr marL="0" indent="0">
              <a:buFont typeface="Arial" panose="020B0604020202020204" pitchFamily="34" charset="0"/>
              <a:buNone/>
              <a:defRPr/>
            </a:pPr>
            <a:endParaRPr lang="en-CA" altLang="en-US" dirty="0"/>
          </a:p>
          <a:p>
            <a:pPr>
              <a:defRPr/>
            </a:pPr>
            <a:r>
              <a:rPr lang="en-CA" altLang="en-US" dirty="0"/>
              <a:t>Question pour la Communauté :</a:t>
            </a:r>
          </a:p>
          <a:p>
            <a:pPr lvl="1">
              <a:defRPr/>
            </a:pPr>
            <a:r>
              <a:rPr lang="en-CA" altLang="en-US" dirty="0"/>
              <a:t>Dans quelle mesure devons-nous être inquiets ?</a:t>
            </a:r>
          </a:p>
          <a:p>
            <a:pPr lvl="1">
              <a:defRPr/>
            </a:pPr>
            <a:r>
              <a:rPr lang="en-CA" altLang="en-US" dirty="0"/>
              <a:t>Probabilité de recombinaison entre le </a:t>
            </a:r>
            <a:r>
              <a:rPr lang="en-CA" altLang="en-US" dirty="0" err="1"/>
              <a:t>FeCoV </a:t>
            </a:r>
            <a:r>
              <a:rPr lang="en-CA" altLang="en-US" dirty="0"/>
              <a:t>et le SARS-COV-2 ?</a:t>
            </a:r>
          </a:p>
        </p:txBody>
      </p:sp>
      <p:sp>
        <p:nvSpPr>
          <p:cNvPr id="5" name="Slide Number Placeholder 4">
            <a:extLst>
              <a:ext uri="{FF2B5EF4-FFF2-40B4-BE49-F238E27FC236}">
                <a16:creationId xmlns:a16="http://schemas.microsoft.com/office/drawing/2014/main" id="{2C701EAA-50AC-6EA3-7B3D-4429DF2F6BEC}"/>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66DD24F-38C0-40EC-862F-AC52CDAD3F8B}" type="slidenum">
              <a:rPr lang="en-US" altLang="en-US">
                <a:solidFill>
                  <a:srgbClr val="898989"/>
                </a:solidFill>
              </a:rPr>
              <a:t>29</a:t>
            </a:fld>
            <a:endParaRPr lang="en-US" altLang="en-US">
              <a:solidFill>
                <a:srgbClr val="898989"/>
              </a:solidFill>
            </a:endParaRPr>
          </a:p>
        </p:txBody>
      </p:sp>
      <p:pic>
        <p:nvPicPr>
          <p:cNvPr id="82950" name="Content Placeholder 26">
            <a:extLst>
              <a:ext uri="{FF2B5EF4-FFF2-40B4-BE49-F238E27FC236}">
                <a16:creationId xmlns:a16="http://schemas.microsoft.com/office/drawing/2014/main" id="{C2DBA609-1392-52C3-9FB8-D73E0BE688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75650" y="2097088"/>
            <a:ext cx="32131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F03FD-8B97-1A15-922D-01BD6FF72137}"/>
              </a:ext>
            </a:extLst>
          </p:cNvPr>
          <p:cNvSpPr>
            <a:spLocks noGrp="1"/>
          </p:cNvSpPr>
          <p:nvPr>
            <p:ph type="title"/>
          </p:nvPr>
        </p:nvSpPr>
        <p:spPr/>
        <p:txBody>
          <a:bodyPr/>
          <a:lstStyle/>
          <a:p>
            <a:pPr>
              <a:defRPr/>
            </a:pPr>
            <a:r>
              <a:rPr lang="en-CA" dirty="0"/>
              <a:t>Mises à jour</a:t>
            </a:r>
          </a:p>
        </p:txBody>
      </p:sp>
      <p:sp>
        <p:nvSpPr>
          <p:cNvPr id="33795" name="Text Placeholder 11">
            <a:extLst>
              <a:ext uri="{FF2B5EF4-FFF2-40B4-BE49-F238E27FC236}">
                <a16:creationId xmlns:a16="http://schemas.microsoft.com/office/drawing/2014/main" id="{A11F60B2-9584-4370-B05A-1799BE24C361}"/>
              </a:ext>
            </a:extLst>
          </p:cNvPr>
          <p:cNvSpPr>
            <a:spLocks noGrp="1"/>
          </p:cNvSpPr>
          <p:nvPr>
            <p:ph type="body" sz="quarter" idx="13"/>
          </p:nvPr>
        </p:nvSpPr>
        <p:spPr>
          <a:xfrm>
            <a:off x="706438" y="1808163"/>
            <a:ext cx="4941887" cy="4014787"/>
          </a:xfrm>
        </p:spPr>
        <p:txBody>
          <a:bodyPr/>
          <a:lstStyle/>
          <a:p>
            <a:r>
              <a:rPr lang="en-CA" altLang="en-US" dirty="0"/>
              <a:t>Pas de convocation </a:t>
            </a:r>
            <a:r>
              <a:rPr lang="en-CA" altLang="en-US" dirty="0" err="1"/>
              <a:t>mensuelle</a:t>
            </a:r>
            <a:r>
              <a:rPr lang="en-CA" altLang="en-US" dirty="0"/>
              <a:t> </a:t>
            </a:r>
            <a:r>
              <a:rPr lang="en-CA" altLang="en-US" dirty="0" err="1"/>
              <a:t>en</a:t>
            </a:r>
            <a:r>
              <a:rPr lang="en-CA" altLang="en-US" dirty="0"/>
              <a:t> </a:t>
            </a:r>
            <a:r>
              <a:rPr lang="en-CA" altLang="en-US" dirty="0" err="1"/>
              <a:t>décembre</a:t>
            </a:r>
            <a:r>
              <a:rPr lang="en-CA" altLang="en-US" dirty="0"/>
              <a:t> pour </a:t>
            </a:r>
            <a:r>
              <a:rPr lang="en-CA" altLang="en-US" dirty="0" err="1"/>
              <a:t>permettre</a:t>
            </a:r>
            <a:r>
              <a:rPr lang="en-CA" altLang="en-US" dirty="0"/>
              <a:t> </a:t>
            </a:r>
            <a:r>
              <a:rPr lang="en-CA" altLang="en-US" dirty="0" err="1"/>
              <a:t>une</a:t>
            </a:r>
            <a:r>
              <a:rPr lang="en-CA" altLang="en-US" dirty="0"/>
              <a:t> pause dans les </a:t>
            </a:r>
            <a:r>
              <a:rPr lang="en-CA" altLang="en-US" dirty="0" err="1"/>
              <a:t>vacances</a:t>
            </a:r>
            <a:r>
              <a:rPr lang="en-CA" altLang="en-US" dirty="0"/>
              <a:t>.</a:t>
            </a:r>
          </a:p>
          <a:p>
            <a:endParaRPr lang="en-CA" altLang="en-US" dirty="0"/>
          </a:p>
          <a:p>
            <a:r>
              <a:rPr lang="en-CA" altLang="en-US" dirty="0"/>
              <a:t>Des </a:t>
            </a:r>
            <a:r>
              <a:rPr lang="en-CA" altLang="en-US" dirty="0" err="1"/>
              <a:t>nouvelles</a:t>
            </a:r>
            <a:r>
              <a:rPr lang="en-CA" altLang="en-US" dirty="0"/>
              <a:t> rencontres </a:t>
            </a:r>
            <a:r>
              <a:rPr lang="en-CA" altLang="en-US" dirty="0" err="1"/>
              <a:t>tentatives</a:t>
            </a:r>
            <a:r>
              <a:rPr lang="en-CA" altLang="en-US" dirty="0"/>
              <a:t> pour 2024 </a:t>
            </a:r>
            <a:r>
              <a:rPr lang="en-CA" altLang="en-US" dirty="0" err="1"/>
              <a:t>seront</a:t>
            </a:r>
            <a:r>
              <a:rPr lang="en-CA" altLang="en-US" dirty="0"/>
              <a:t> </a:t>
            </a:r>
            <a:r>
              <a:rPr lang="en-CA" altLang="en-US" dirty="0" err="1"/>
              <a:t>distribués</a:t>
            </a:r>
            <a:r>
              <a:rPr lang="en-CA" altLang="en-US" dirty="0"/>
              <a:t> </a:t>
            </a:r>
            <a:r>
              <a:rPr lang="en-CA" altLang="en-US" dirty="0" err="1"/>
              <a:t>prochainement</a:t>
            </a:r>
            <a:endParaRPr lang="en-CA" altLang="en-US" dirty="0"/>
          </a:p>
          <a:p>
            <a:endParaRPr lang="en-CA" altLang="en-US" dirty="0"/>
          </a:p>
          <a:p>
            <a:r>
              <a:rPr lang="en-CA" altLang="en-US" dirty="0"/>
              <a:t>4</a:t>
            </a:r>
            <a:r>
              <a:rPr lang="en-CA" altLang="en-US" baseline="30000" dirty="0"/>
              <a:t>ième</a:t>
            </a:r>
            <a:r>
              <a:rPr lang="en-CA" altLang="en-US" dirty="0"/>
              <a:t> </a:t>
            </a:r>
            <a:r>
              <a:rPr lang="en-CA" altLang="en-US" dirty="0" err="1"/>
              <a:t>Jeudi</a:t>
            </a:r>
            <a:r>
              <a:rPr lang="en-CA" altLang="en-US" dirty="0"/>
              <a:t> de </a:t>
            </a:r>
            <a:r>
              <a:rPr lang="en-CA" altLang="en-US" dirty="0" err="1"/>
              <a:t>chaque</a:t>
            </a:r>
            <a:r>
              <a:rPr lang="en-CA" altLang="en-US" dirty="0"/>
              <a:t> </a:t>
            </a:r>
            <a:r>
              <a:rPr lang="en-CA" altLang="en-US" dirty="0" err="1"/>
              <a:t>mois</a:t>
            </a:r>
            <a:r>
              <a:rPr lang="en-CA" altLang="en-US" dirty="0"/>
              <a:t>, pas de </a:t>
            </a:r>
            <a:r>
              <a:rPr lang="en-CA" altLang="en-US" dirty="0" err="1"/>
              <a:t>réunion</a:t>
            </a:r>
            <a:r>
              <a:rPr lang="en-CA" altLang="en-US" dirty="0"/>
              <a:t> </a:t>
            </a:r>
            <a:r>
              <a:rPr lang="en-CA" altLang="en-US" dirty="0" err="1"/>
              <a:t>en</a:t>
            </a:r>
            <a:r>
              <a:rPr lang="en-CA" altLang="en-US" dirty="0"/>
              <a:t> </a:t>
            </a:r>
            <a:r>
              <a:rPr lang="en-CA" altLang="en-US" dirty="0" err="1"/>
              <a:t>août</a:t>
            </a:r>
            <a:r>
              <a:rPr lang="en-CA" altLang="en-US" dirty="0"/>
              <a:t> et </a:t>
            </a:r>
            <a:r>
              <a:rPr lang="en-CA" altLang="en-US" dirty="0" err="1"/>
              <a:t>décembre</a:t>
            </a:r>
            <a:endParaRPr lang="en-CA" altLang="en-US" dirty="0"/>
          </a:p>
        </p:txBody>
      </p:sp>
      <p:sp>
        <p:nvSpPr>
          <p:cNvPr id="4" name="Slide Number Placeholder 3">
            <a:extLst>
              <a:ext uri="{FF2B5EF4-FFF2-40B4-BE49-F238E27FC236}">
                <a16:creationId xmlns:a16="http://schemas.microsoft.com/office/drawing/2014/main" id="{3C5F4D6E-34AF-80F5-FD6C-190FBA71707C}"/>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5E7F27-08C6-428D-BE06-9AC83099E667}" type="slidenum">
              <a:rPr lang="en-US" altLang="en-US">
                <a:solidFill>
                  <a:srgbClr val="898989"/>
                </a:solidFill>
              </a:rPr>
              <a:t>3</a:t>
            </a:fld>
            <a:endParaRPr lang="en-US" altLang="en-US">
              <a:solidFill>
                <a:srgbClr val="898989"/>
              </a:solidFill>
            </a:endParaRPr>
          </a:p>
        </p:txBody>
      </p:sp>
      <p:pic>
        <p:nvPicPr>
          <p:cNvPr id="13" name="Picture 12">
            <a:extLst>
              <a:ext uri="{FF2B5EF4-FFF2-40B4-BE49-F238E27FC236}">
                <a16:creationId xmlns:a16="http://schemas.microsoft.com/office/drawing/2014/main" id="{F3277040-5AC6-02BE-8585-F636F43196EB}"/>
              </a:ext>
            </a:extLst>
          </p:cNvPr>
          <p:cNvPicPr>
            <a:picLocks noChangeAspect="1"/>
          </p:cNvPicPr>
          <p:nvPr/>
        </p:nvPicPr>
        <p:blipFill>
          <a:blip r:embed="rId2"/>
          <a:stretch>
            <a:fillRect/>
          </a:stretch>
        </p:blipFill>
        <p:spPr>
          <a:xfrm>
            <a:off x="5940425" y="1808163"/>
            <a:ext cx="5881688" cy="391953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Content Placeholder 7">
            <a:extLst>
              <a:ext uri="{FF2B5EF4-FFF2-40B4-BE49-F238E27FC236}">
                <a16:creationId xmlns:a16="http://schemas.microsoft.com/office/drawing/2014/main" id="{0B07B3EC-1986-EC65-B390-D4928C84266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3863" y="-66675"/>
            <a:ext cx="11068050" cy="7351713"/>
          </a:xfrm>
        </p:spPr>
      </p:pic>
      <p:sp>
        <p:nvSpPr>
          <p:cNvPr id="2" name="Title 1">
            <a:extLst>
              <a:ext uri="{FF2B5EF4-FFF2-40B4-BE49-F238E27FC236}">
                <a16:creationId xmlns:a16="http://schemas.microsoft.com/office/drawing/2014/main" id="{0E4444CC-C641-2D3D-846C-F9520FEE2A6E}"/>
              </a:ext>
            </a:extLst>
          </p:cNvPr>
          <p:cNvSpPr>
            <a:spLocks noGrp="1"/>
          </p:cNvSpPr>
          <p:nvPr>
            <p:ph type="title"/>
          </p:nvPr>
        </p:nvSpPr>
        <p:spPr>
          <a:xfrm>
            <a:off x="639763" y="111125"/>
            <a:ext cx="4743450" cy="1325563"/>
          </a:xfrm>
        </p:spPr>
        <p:txBody>
          <a:bodyPr/>
          <a:lstStyle/>
          <a:p>
            <a:pPr algn="ctr">
              <a:defRPr/>
            </a:pPr>
            <a:r>
              <a:rPr lang="en-CA" b="1" dirty="0">
                <a:solidFill>
                  <a:schemeClr val="bg1"/>
                </a:solidFill>
                <a:latin typeface="+mn-lt"/>
              </a:rPr>
              <a:t>Joyeuses fêtes !</a:t>
            </a:r>
          </a:p>
        </p:txBody>
      </p:sp>
      <p:sp>
        <p:nvSpPr>
          <p:cNvPr id="5" name="Slide Number Placeholder 4">
            <a:extLst>
              <a:ext uri="{FF2B5EF4-FFF2-40B4-BE49-F238E27FC236}">
                <a16:creationId xmlns:a16="http://schemas.microsoft.com/office/drawing/2014/main" id="{4F54BEF4-2B85-33AE-9FF5-CFACF3EDC21B}"/>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E65E90F-ABFA-43B1-84E0-BF12FD20F063}" type="slidenum">
              <a:rPr lang="en-US" altLang="en-US">
                <a:solidFill>
                  <a:srgbClr val="898989"/>
                </a:solidFill>
              </a:rPr>
              <a:t>30</a:t>
            </a:fld>
            <a:endParaRPr lang="en-US" altLang="en-US">
              <a:solidFill>
                <a:srgbClr val="89898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46164-FF35-A79A-3670-269D5EA1EA2A}"/>
              </a:ext>
            </a:extLst>
          </p:cNvPr>
          <p:cNvSpPr>
            <a:spLocks noGrp="1"/>
          </p:cNvSpPr>
          <p:nvPr>
            <p:ph type="title"/>
          </p:nvPr>
        </p:nvSpPr>
        <p:spPr/>
        <p:txBody>
          <a:bodyPr/>
          <a:lstStyle/>
          <a:p>
            <a:pPr>
              <a:defRPr/>
            </a:pPr>
            <a:r>
              <a:rPr lang="en-CA" dirty="0"/>
              <a:t>Mises à jour</a:t>
            </a:r>
          </a:p>
        </p:txBody>
      </p:sp>
      <p:sp>
        <p:nvSpPr>
          <p:cNvPr id="34819" name="Text Placeholder 4">
            <a:extLst>
              <a:ext uri="{FF2B5EF4-FFF2-40B4-BE49-F238E27FC236}">
                <a16:creationId xmlns:a16="http://schemas.microsoft.com/office/drawing/2014/main" id="{DF782019-8BDA-D8ED-D461-257FB03656A2}"/>
              </a:ext>
            </a:extLst>
          </p:cNvPr>
          <p:cNvSpPr>
            <a:spLocks noGrp="1"/>
          </p:cNvSpPr>
          <p:nvPr>
            <p:ph type="body" sz="quarter" idx="13"/>
          </p:nvPr>
        </p:nvSpPr>
        <p:spPr>
          <a:xfrm>
            <a:off x="838200" y="1579563"/>
            <a:ext cx="10515600" cy="4014787"/>
          </a:xfrm>
        </p:spPr>
        <p:txBody>
          <a:bodyPr/>
          <a:lstStyle/>
          <a:p>
            <a:r>
              <a:rPr lang="en-CA" altLang="en-US"/>
              <a:t>Exercice de priorisation </a:t>
            </a:r>
          </a:p>
        </p:txBody>
      </p:sp>
      <p:sp>
        <p:nvSpPr>
          <p:cNvPr id="4" name="Slide Number Placeholder 3">
            <a:extLst>
              <a:ext uri="{FF2B5EF4-FFF2-40B4-BE49-F238E27FC236}">
                <a16:creationId xmlns:a16="http://schemas.microsoft.com/office/drawing/2014/main" id="{EA52ECC2-46EA-6AA4-3B29-9857E159155B}"/>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0BE01D4-2682-4F04-9028-94C07AA6EF04}" type="slidenum">
              <a:rPr lang="en-US" altLang="en-US">
                <a:solidFill>
                  <a:srgbClr val="898989"/>
                </a:solidFill>
              </a:rPr>
              <a:t>4</a:t>
            </a:fld>
            <a:endParaRPr lang="en-US" altLang="en-US">
              <a:solidFill>
                <a:srgbClr val="898989"/>
              </a:solidFill>
            </a:endParaRPr>
          </a:p>
        </p:txBody>
      </p:sp>
      <p:graphicFrame>
        <p:nvGraphicFramePr>
          <p:cNvPr id="10" name="Diagram 9">
            <a:extLst>
              <a:ext uri="{FF2B5EF4-FFF2-40B4-BE49-F238E27FC236}">
                <a16:creationId xmlns:a16="http://schemas.microsoft.com/office/drawing/2014/main" id="{8E818984-163B-7878-EDD6-71B1F750085B}"/>
              </a:ext>
            </a:extLst>
          </p:cNvPr>
          <p:cNvGraphicFramePr/>
          <p:nvPr/>
        </p:nvGraphicFramePr>
        <p:xfrm>
          <a:off x="85618" y="2280274"/>
          <a:ext cx="12020763" cy="34462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5-Point Star 2">
            <a:extLst>
              <a:ext uri="{FF2B5EF4-FFF2-40B4-BE49-F238E27FC236}">
                <a16:creationId xmlns:a16="http://schemas.microsoft.com/office/drawing/2014/main" id="{3A1B9153-6C43-1900-AD0B-45A416ADCCDE}"/>
              </a:ext>
            </a:extLst>
          </p:cNvPr>
          <p:cNvSpPr/>
          <p:nvPr/>
        </p:nvSpPr>
        <p:spPr>
          <a:xfrm>
            <a:off x="620713" y="2905125"/>
            <a:ext cx="434975" cy="41275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8" name="5-Point Star 7">
            <a:extLst>
              <a:ext uri="{FF2B5EF4-FFF2-40B4-BE49-F238E27FC236}">
                <a16:creationId xmlns:a16="http://schemas.microsoft.com/office/drawing/2014/main" id="{A67529C3-BE83-605F-16E7-BBB3F006AFF1}"/>
              </a:ext>
            </a:extLst>
          </p:cNvPr>
          <p:cNvSpPr/>
          <p:nvPr/>
        </p:nvSpPr>
        <p:spPr>
          <a:xfrm>
            <a:off x="3238500" y="2878138"/>
            <a:ext cx="434975" cy="41275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9" name="5-Point Star 8">
            <a:extLst>
              <a:ext uri="{FF2B5EF4-FFF2-40B4-BE49-F238E27FC236}">
                <a16:creationId xmlns:a16="http://schemas.microsoft.com/office/drawing/2014/main" id="{96D12892-008C-F562-8775-60746DB2A649}"/>
              </a:ext>
            </a:extLst>
          </p:cNvPr>
          <p:cNvSpPr/>
          <p:nvPr/>
        </p:nvSpPr>
        <p:spPr>
          <a:xfrm>
            <a:off x="5688013" y="2878138"/>
            <a:ext cx="434975" cy="41275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1" name="5-Point Star 10">
            <a:extLst>
              <a:ext uri="{FF2B5EF4-FFF2-40B4-BE49-F238E27FC236}">
                <a16:creationId xmlns:a16="http://schemas.microsoft.com/office/drawing/2014/main" id="{A31F75D1-1AB5-D28E-0F23-FCECB7E6A8A4}"/>
              </a:ext>
            </a:extLst>
          </p:cNvPr>
          <p:cNvSpPr/>
          <p:nvPr/>
        </p:nvSpPr>
        <p:spPr>
          <a:xfrm>
            <a:off x="8302625" y="2878138"/>
            <a:ext cx="434975" cy="41275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2" name="5-Point Star 11">
            <a:extLst>
              <a:ext uri="{FF2B5EF4-FFF2-40B4-BE49-F238E27FC236}">
                <a16:creationId xmlns:a16="http://schemas.microsoft.com/office/drawing/2014/main" id="{18DDEE7C-F025-CE4E-7890-BBCD773E2587}"/>
              </a:ext>
            </a:extLst>
          </p:cNvPr>
          <p:cNvSpPr/>
          <p:nvPr/>
        </p:nvSpPr>
        <p:spPr>
          <a:xfrm>
            <a:off x="10820400" y="2878138"/>
            <a:ext cx="434975" cy="412750"/>
          </a:xfrm>
          <a:prstGeom prst="star5">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5645E-07C4-826D-619B-BCF46D34D72D}"/>
              </a:ext>
            </a:extLst>
          </p:cNvPr>
          <p:cNvSpPr>
            <a:spLocks noGrp="1"/>
          </p:cNvSpPr>
          <p:nvPr>
            <p:ph type="title"/>
          </p:nvPr>
        </p:nvSpPr>
        <p:spPr/>
        <p:txBody>
          <a:bodyPr/>
          <a:lstStyle/>
          <a:p>
            <a:pPr>
              <a:defRPr/>
            </a:pPr>
            <a:r>
              <a:rPr lang="en-CA" dirty="0"/>
              <a:t>Mises à jour - Objectifs prioritaires</a:t>
            </a:r>
          </a:p>
        </p:txBody>
      </p:sp>
      <p:sp>
        <p:nvSpPr>
          <p:cNvPr id="4" name="Slide Number Placeholder 3">
            <a:extLst>
              <a:ext uri="{FF2B5EF4-FFF2-40B4-BE49-F238E27FC236}">
                <a16:creationId xmlns:a16="http://schemas.microsoft.com/office/drawing/2014/main" id="{E4210E7D-5FAF-4A94-8529-0FB9EF3C2A5E}"/>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408350-4D41-4BF0-9806-13AE0A26E301}" type="slidenum">
              <a:rPr lang="en-US" altLang="en-US">
                <a:solidFill>
                  <a:srgbClr val="898989"/>
                </a:solidFill>
              </a:rPr>
              <a:t>5</a:t>
            </a:fld>
            <a:endParaRPr lang="en-US" altLang="en-US">
              <a:solidFill>
                <a:srgbClr val="898989"/>
              </a:solidFill>
            </a:endParaRPr>
          </a:p>
        </p:txBody>
      </p:sp>
      <p:graphicFrame>
        <p:nvGraphicFramePr>
          <p:cNvPr id="6" name="Table 5">
            <a:extLst>
              <a:ext uri="{FF2B5EF4-FFF2-40B4-BE49-F238E27FC236}">
                <a16:creationId xmlns:a16="http://schemas.microsoft.com/office/drawing/2014/main" id="{A2536B89-55CA-4E70-3E02-F4C56735E190}"/>
              </a:ext>
            </a:extLst>
          </p:cNvPr>
          <p:cNvGraphicFramePr>
            <a:graphicFrameLocks noGrp="1"/>
          </p:cNvGraphicFramePr>
          <p:nvPr>
            <p:extLst>
              <p:ext uri="{D42A27DB-BD31-4B8C-83A1-F6EECF244321}">
                <p14:modId xmlns:p14="http://schemas.microsoft.com/office/powerpoint/2010/main" val="2653594587"/>
              </p:ext>
            </p:extLst>
          </p:nvPr>
        </p:nvGraphicFramePr>
        <p:xfrm>
          <a:off x="1044575" y="1508125"/>
          <a:ext cx="10102850" cy="5127625"/>
        </p:xfrm>
        <a:graphic>
          <a:graphicData uri="http://schemas.openxmlformats.org/drawingml/2006/table">
            <a:tbl>
              <a:tblPr firstRow="1" firstCol="1" bandRow="1"/>
              <a:tblGrid>
                <a:gridCol w="10102850">
                  <a:extLst>
                    <a:ext uri="{9D8B030D-6E8A-4147-A177-3AD203B41FA5}">
                      <a16:colId xmlns:a16="http://schemas.microsoft.com/office/drawing/2014/main" val="3338339462"/>
                    </a:ext>
                  </a:extLst>
                </a:gridCol>
              </a:tblGrid>
              <a:tr h="382356">
                <a:tc>
                  <a:txBody>
                    <a:bodyPr/>
                    <a:lstStyle/>
                    <a:p>
                      <a:pPr marL="0" marR="0">
                        <a:lnSpc>
                          <a:spcPct val="107000"/>
                        </a:lnSpc>
                        <a:spcBef>
                          <a:spcPts val="0"/>
                        </a:spcBef>
                        <a:spcAft>
                          <a:spcPts val="0"/>
                        </a:spcAft>
                      </a:pPr>
                      <a:r>
                        <a:rPr lang="en-CA"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Objectifs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9" marR="68579"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BDD6EE"/>
                    </a:solidFill>
                  </a:tcPr>
                </a:tc>
                <a:extLst>
                  <a:ext uri="{0D108BD9-81ED-4DB2-BD59-A6C34878D82A}">
                    <a16:rowId xmlns:a16="http://schemas.microsoft.com/office/drawing/2014/main" val="2804381587"/>
                  </a:ext>
                </a:extLst>
              </a:tr>
              <a:tr h="4745269">
                <a:tc>
                  <a:txBody>
                    <a:bodyPr/>
                    <a:lstStyle/>
                    <a:p>
                      <a:pPr marL="0" marR="0">
                        <a:lnSpc>
                          <a:spcPct val="107000"/>
                        </a:lnSpc>
                        <a:spcBef>
                          <a:spcPts val="0"/>
                        </a:spcBef>
                        <a:spcAft>
                          <a:spcPts val="600"/>
                        </a:spcAft>
                      </a:pPr>
                      <a:r>
                        <a:rPr lang="en-CA" sz="2000" dirty="0">
                          <a:effectLst/>
                          <a:latin typeface="Calibri" panose="020F0502020204030204" pitchFamily="34" charset="0"/>
                          <a:ea typeface="Calibri" panose="020F0502020204030204" pitchFamily="34" charset="0"/>
                          <a:cs typeface="Times New Roman" panose="02020603050405020304" pitchFamily="18" charset="0"/>
                        </a:rPr>
                        <a:t>Fournir des conseils aux organisations membres de notre communauté sur les risques qui bénéficieraient le plus d'une approche multidisciplinaire/une seule santé.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spcBef>
                          <a:spcPts val="0"/>
                        </a:spcBef>
                        <a:spcAft>
                          <a:spcPts val="0"/>
                        </a:spcAft>
                        <a:buFont typeface="Calibri" panose="020F050202020403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pour justifier la nécessité d'activités de surveillance menées par des partenaires communautaires.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spcBef>
                          <a:spcPts val="0"/>
                        </a:spcBef>
                        <a:spcAft>
                          <a:spcPts val="0"/>
                        </a:spcAft>
                        <a:buFont typeface="Calibri" panose="020F050202020403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pour identifier les menaces qui nécessitent le plus une réponse préparée ou un plan d'atténuation des risques élaboré dans une perspective "Une seule santé".</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C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CA" sz="2000" dirty="0">
                          <a:effectLst/>
                          <a:latin typeface="Calibri" panose="020F0502020204030204" pitchFamily="34" charset="0"/>
                          <a:ea typeface="Calibri" panose="020F0502020204030204" pitchFamily="34" charset="0"/>
                          <a:cs typeface="Times New Roman" panose="02020603050405020304" pitchFamily="18" charset="0"/>
                        </a:rPr>
                        <a:t>Déterminer quand il faut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spcBef>
                          <a:spcPts val="0"/>
                        </a:spcBef>
                        <a:spcAft>
                          <a:spcPts val="0"/>
                        </a:spcAft>
                        <a:buFont typeface="Calibri" panose="020F050202020403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diffuser rapidement des informations sur l'évolution des risques prioritaires (risques connus ou nouveaux risques émergents)</a:t>
                      </a:r>
                    </a:p>
                    <a:p>
                      <a:pPr marL="800100" marR="0" lvl="1" indent="-342900">
                        <a:spcBef>
                          <a:spcPts val="0"/>
                        </a:spcBef>
                        <a:spcAft>
                          <a:spcPts val="0"/>
                        </a:spcAft>
                        <a:buFont typeface="Calibri" panose="020F050202020403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créer des produits ou distribuer des produits existants à la </a:t>
                      </a:r>
                      <a:r>
                        <a:rPr lang="en-CA" sz="2000" dirty="0" err="1">
                          <a:effectLst/>
                          <a:latin typeface="Calibri" panose="020F0502020204030204" pitchFamily="34" charset="0"/>
                          <a:ea typeface="Calibri" panose="020F0502020204030204" pitchFamily="34" charset="0"/>
                          <a:cs typeface="Times New Roman" panose="02020603050405020304" pitchFamily="18" charset="0"/>
                        </a:rPr>
                        <a:t>communauté</a:t>
                      </a:r>
                      <a:r>
                        <a:rPr lang="en-CA" sz="2000" dirty="0">
                          <a:effectLst/>
                          <a:latin typeface="Calibri" panose="020F0502020204030204" pitchFamily="34" charset="0"/>
                          <a:ea typeface="Calibri" panose="020F0502020204030204" pitchFamily="34" charset="0"/>
                          <a:cs typeface="Times New Roman" panose="02020603050405020304" pitchFamily="18" charset="0"/>
                        </a:rPr>
                        <a:t> (conseils, fiches d'information, produits de renseignement)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spcBef>
                          <a:spcPts val="0"/>
                        </a:spcBef>
                        <a:spcAft>
                          <a:spcPts val="0"/>
                        </a:spcAft>
                        <a:buFont typeface="Calibri" panose="020F050202020403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inviter des experts sur des sujets spécifiques à s'adresser à la communauté</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79" marR="68579"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3111665829"/>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2358E-97EB-2272-2EF1-6F1E84F25FD9}"/>
              </a:ext>
            </a:extLst>
          </p:cNvPr>
          <p:cNvSpPr>
            <a:spLocks noGrp="1"/>
          </p:cNvSpPr>
          <p:nvPr>
            <p:ph type="title"/>
          </p:nvPr>
        </p:nvSpPr>
        <p:spPr/>
        <p:txBody>
          <a:bodyPr/>
          <a:lstStyle/>
          <a:p>
            <a:pPr>
              <a:defRPr/>
            </a:pPr>
            <a:r>
              <a:rPr lang="en-CA" dirty="0"/>
              <a:t>Finalisation des critères et des catégories</a:t>
            </a:r>
          </a:p>
        </p:txBody>
      </p:sp>
      <p:sp>
        <p:nvSpPr>
          <p:cNvPr id="38915" name="Text Placeholder 2">
            <a:extLst>
              <a:ext uri="{FF2B5EF4-FFF2-40B4-BE49-F238E27FC236}">
                <a16:creationId xmlns:a16="http://schemas.microsoft.com/office/drawing/2014/main" id="{1A0485E6-87BB-68BF-6E46-4A6BCBD54FF1}"/>
              </a:ext>
            </a:extLst>
          </p:cNvPr>
          <p:cNvSpPr>
            <a:spLocks noGrp="1"/>
          </p:cNvSpPr>
          <p:nvPr>
            <p:ph type="body" sz="quarter" idx="13"/>
          </p:nvPr>
        </p:nvSpPr>
        <p:spPr/>
        <p:txBody>
          <a:bodyPr/>
          <a:lstStyle/>
          <a:p>
            <a:r>
              <a:rPr lang="en-CA" altLang="en-US"/>
              <a:t>Étape 4 : Ne pas pondérer les critères</a:t>
            </a:r>
          </a:p>
          <a:p>
            <a:pPr lvl="1"/>
            <a:r>
              <a:rPr lang="en-CA" altLang="en-US"/>
              <a:t>les paramètres par défaut seront définis pour répondre aux objectifs de l'exercice </a:t>
            </a:r>
          </a:p>
          <a:p>
            <a:pPr lvl="1"/>
            <a:r>
              <a:rPr lang="en-CA" altLang="en-US"/>
              <a:t>Le tableau de bord permettra de choisir les critères et de les pondérer si nécessaire en fonction des différents objectifs.</a:t>
            </a:r>
            <a:endParaRPr lang="en-US" altLang="en-US"/>
          </a:p>
          <a:p>
            <a:r>
              <a:rPr lang="en-CA" altLang="en-US"/>
              <a:t>Passer à la préparation de l'étape 5</a:t>
            </a:r>
            <a:endParaRPr lang="en-US" altLang="en-US"/>
          </a:p>
          <a:p>
            <a:r>
              <a:rPr lang="en-CA" altLang="en-US"/>
              <a:t>Discuter avec la communauté des possibilités de classer les maladies.</a:t>
            </a:r>
          </a:p>
          <a:p>
            <a:pPr lvl="1"/>
            <a:endParaRPr lang="en-US" altLang="en-US"/>
          </a:p>
          <a:p>
            <a:endParaRPr lang="en-CA" altLang="en-US"/>
          </a:p>
        </p:txBody>
      </p:sp>
      <p:sp>
        <p:nvSpPr>
          <p:cNvPr id="4" name="Slide Number Placeholder 3">
            <a:extLst>
              <a:ext uri="{FF2B5EF4-FFF2-40B4-BE49-F238E27FC236}">
                <a16:creationId xmlns:a16="http://schemas.microsoft.com/office/drawing/2014/main" id="{9A0AC43A-99B6-5386-886E-2B09C69B931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F5B1BDE-220B-48F5-B268-7423282D9C32}" type="slidenum">
              <a:rPr lang="en-US" altLang="en-US">
                <a:solidFill>
                  <a:srgbClr val="898989"/>
                </a:solidFill>
              </a:rPr>
              <a:t>6</a:t>
            </a:fld>
            <a:endParaRPr lang="en-US" altLang="en-US">
              <a:solidFill>
                <a:srgbClr val="898989"/>
              </a:solidFill>
            </a:endParaRPr>
          </a:p>
        </p:txBody>
      </p:sp>
      <p:pic>
        <p:nvPicPr>
          <p:cNvPr id="38917" name="Picture 2">
            <a:extLst>
              <a:ext uri="{FF2B5EF4-FFF2-40B4-BE49-F238E27FC236}">
                <a16:creationId xmlns:a16="http://schemas.microsoft.com/office/drawing/2014/main" id="{E186EC52-B5FA-FC88-885B-946AE3FF44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90100" y="4364038"/>
            <a:ext cx="2357438"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6374-C348-1FD2-3D42-C8AED8D4C2CF}"/>
              </a:ext>
            </a:extLst>
          </p:cNvPr>
          <p:cNvSpPr>
            <a:spLocks noGrp="1"/>
          </p:cNvSpPr>
          <p:nvPr>
            <p:ph type="title"/>
          </p:nvPr>
        </p:nvSpPr>
        <p:spPr/>
        <p:txBody>
          <a:bodyPr/>
          <a:lstStyle/>
          <a:p>
            <a:pPr>
              <a:defRPr/>
            </a:pPr>
            <a:r>
              <a:rPr lang="en-US" dirty="0"/>
              <a:t>Futures wheel</a:t>
            </a:r>
            <a:endParaRPr lang="en-CA" dirty="0"/>
          </a:p>
        </p:txBody>
      </p:sp>
      <p:sp>
        <p:nvSpPr>
          <p:cNvPr id="38915" name="Text Placeholder 2">
            <a:extLst>
              <a:ext uri="{FF2B5EF4-FFF2-40B4-BE49-F238E27FC236}">
                <a16:creationId xmlns:a16="http://schemas.microsoft.com/office/drawing/2014/main" id="{0A8DA42E-EC8E-03C1-23F8-6EE2DB374794}"/>
              </a:ext>
            </a:extLst>
          </p:cNvPr>
          <p:cNvSpPr>
            <a:spLocks noGrp="1"/>
          </p:cNvSpPr>
          <p:nvPr>
            <p:ph type="body" sz="quarter" idx="13"/>
          </p:nvPr>
        </p:nvSpPr>
        <p:spPr>
          <a:xfrm>
            <a:off x="838200" y="1690688"/>
            <a:ext cx="5434013" cy="4381500"/>
          </a:xfrm>
        </p:spPr>
        <p:txBody>
          <a:bodyPr/>
          <a:lstStyle/>
          <a:p>
            <a:pPr>
              <a:defRPr/>
            </a:pPr>
            <a:r>
              <a:rPr lang="en-US" altLang="en-US" dirty="0"/>
              <a:t>WOAH </a:t>
            </a:r>
            <a:r>
              <a:rPr lang="en-US" altLang="en-US" dirty="0" err="1"/>
              <a:t>Exercice</a:t>
            </a:r>
            <a:r>
              <a:rPr lang="en-US" altLang="en-US" dirty="0"/>
              <a:t> de </a:t>
            </a:r>
            <a:r>
              <a:rPr lang="en-US" altLang="en-US" dirty="0" err="1"/>
              <a:t>prévoyance</a:t>
            </a:r>
            <a:r>
              <a:rPr lang="en-US" altLang="en-US" dirty="0"/>
              <a:t> à l'aide de “futures wheel”</a:t>
            </a:r>
          </a:p>
          <a:p>
            <a:pPr>
              <a:defRPr/>
            </a:pPr>
            <a:r>
              <a:rPr lang="en-US" altLang="en-US" dirty="0"/>
              <a:t>Comment ils se connectent - </a:t>
            </a:r>
            <a:r>
              <a:rPr lang="en-US" altLang="en-US" dirty="0" err="1"/>
              <a:t>Manoa </a:t>
            </a:r>
            <a:r>
              <a:rPr lang="en-US" altLang="en-US" dirty="0"/>
              <a:t>Exercise</a:t>
            </a:r>
          </a:p>
          <a:p>
            <a:pPr marL="0" indent="0">
              <a:buFont typeface="Arial" panose="020B0604020202020204" pitchFamily="34" charset="0"/>
              <a:buNone/>
              <a:defRPr/>
            </a:pPr>
            <a:endParaRPr lang="en-US" altLang="en-US" dirty="0"/>
          </a:p>
          <a:p>
            <a:pPr>
              <a:defRPr/>
            </a:pPr>
            <a:r>
              <a:rPr lang="en-US" altLang="en-US" dirty="0"/>
              <a:t>Intérêt pour de </a:t>
            </a:r>
            <a:r>
              <a:rPr lang="en-US" altLang="en-US" dirty="0" err="1"/>
              <a:t>nouvelles</a:t>
            </a:r>
            <a:r>
              <a:rPr lang="en-US" altLang="en-US" dirty="0"/>
              <a:t> “futures wheel”?</a:t>
            </a:r>
            <a:endParaRPr lang="en-CA" altLang="en-US" dirty="0"/>
          </a:p>
        </p:txBody>
      </p:sp>
      <p:sp>
        <p:nvSpPr>
          <p:cNvPr id="4" name="Slide Number Placeholder 3">
            <a:extLst>
              <a:ext uri="{FF2B5EF4-FFF2-40B4-BE49-F238E27FC236}">
                <a16:creationId xmlns:a16="http://schemas.microsoft.com/office/drawing/2014/main" id="{A7708157-95A7-CD68-D8B5-1A3B6D3AC881}"/>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91ADEC4-7072-4C49-80F5-874468A85F55}" type="slidenum">
              <a:rPr lang="en-US" altLang="en-US">
                <a:solidFill>
                  <a:srgbClr val="898989"/>
                </a:solidFill>
              </a:rPr>
              <a:t>7</a:t>
            </a:fld>
            <a:endParaRPr lang="en-US" altLang="en-US">
              <a:solidFill>
                <a:srgbClr val="898989"/>
              </a:solidFill>
            </a:endParaRPr>
          </a:p>
        </p:txBody>
      </p:sp>
      <p:pic>
        <p:nvPicPr>
          <p:cNvPr id="40965" name="Content Placeholder 2">
            <a:extLst>
              <a:ext uri="{FF2B5EF4-FFF2-40B4-BE49-F238E27FC236}">
                <a16:creationId xmlns:a16="http://schemas.microsoft.com/office/drawing/2014/main" id="{56F2F81F-0696-590E-D93F-BCCBB4B94D65}"/>
              </a:ext>
            </a:extLst>
          </p:cNvPr>
          <p:cNvPicPr>
            <a:picLocks noChangeAspect="1"/>
          </p:cNvPicPr>
          <p:nvPr/>
        </p:nvPicPr>
        <p:blipFill>
          <a:blip r:embed="rId2">
            <a:extLst>
              <a:ext uri="{28A0092B-C50C-407E-A947-70E740481C1C}">
                <a14:useLocalDpi xmlns:a14="http://schemas.microsoft.com/office/drawing/2010/main" val="0"/>
              </a:ext>
            </a:extLst>
          </a:blip>
          <a:srcRect l="8224" r="1620"/>
          <a:stretch>
            <a:fillRect/>
          </a:stretch>
        </p:blipFill>
        <p:spPr bwMode="auto">
          <a:xfrm>
            <a:off x="6272213" y="922338"/>
            <a:ext cx="5662612"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D1AAC-CE3D-E3AD-E051-12482893B161}"/>
              </a:ext>
            </a:extLst>
          </p:cNvPr>
          <p:cNvSpPr>
            <a:spLocks noGrp="1"/>
          </p:cNvSpPr>
          <p:nvPr>
            <p:ph type="title"/>
          </p:nvPr>
        </p:nvSpPr>
        <p:spPr/>
        <p:txBody>
          <a:bodyPr/>
          <a:lstStyle/>
          <a:p>
            <a:pPr>
              <a:defRPr/>
            </a:pPr>
            <a:r>
              <a:rPr lang="en-CA" i="1" dirty="0"/>
              <a:t>Rapport </a:t>
            </a:r>
            <a:r>
              <a:rPr lang="en-CA" i="1" dirty="0" err="1"/>
              <a:t>annuel</a:t>
            </a:r>
            <a:r>
              <a:rPr lang="en-CA" i="1" dirty="0"/>
              <a:t> de la CMEZ</a:t>
            </a:r>
            <a:endParaRPr lang="en-CA" dirty="0"/>
          </a:p>
        </p:txBody>
      </p:sp>
      <p:sp>
        <p:nvSpPr>
          <p:cNvPr id="41987" name="Text Placeholder 2">
            <a:extLst>
              <a:ext uri="{FF2B5EF4-FFF2-40B4-BE49-F238E27FC236}">
                <a16:creationId xmlns:a16="http://schemas.microsoft.com/office/drawing/2014/main" id="{F24134D3-1F3A-DA60-C5FF-25DD23AD8133}"/>
              </a:ext>
            </a:extLst>
          </p:cNvPr>
          <p:cNvSpPr>
            <a:spLocks noGrp="1"/>
          </p:cNvSpPr>
          <p:nvPr>
            <p:ph type="body" sz="quarter" idx="13"/>
          </p:nvPr>
        </p:nvSpPr>
        <p:spPr/>
        <p:txBody>
          <a:bodyPr/>
          <a:lstStyle/>
          <a:p>
            <a:r>
              <a:rPr lang="en-US" altLang="en-US" dirty="0" err="1"/>
              <a:t>Période</a:t>
            </a:r>
            <a:r>
              <a:rPr lang="en-US" altLang="en-US" dirty="0"/>
              <a:t> </a:t>
            </a:r>
            <a:r>
              <a:rPr lang="en-US" altLang="en-US" dirty="0" err="1"/>
              <a:t>avril</a:t>
            </a:r>
            <a:r>
              <a:rPr lang="en-US" altLang="en-US" dirty="0"/>
              <a:t> 2022 - mars 2023</a:t>
            </a:r>
          </a:p>
          <a:p>
            <a:r>
              <a:rPr lang="en-US" altLang="en-US" dirty="0" err="1"/>
              <a:t>Membres</a:t>
            </a:r>
            <a:r>
              <a:rPr lang="en-US" altLang="en-US" dirty="0"/>
              <a:t> et </a:t>
            </a:r>
            <a:r>
              <a:rPr lang="en-US" altLang="en-US" dirty="0" err="1"/>
              <a:t>activités</a:t>
            </a:r>
            <a:r>
              <a:rPr lang="en-US" altLang="en-US" dirty="0"/>
              <a:t> de la CMEZ</a:t>
            </a:r>
          </a:p>
          <a:p>
            <a:r>
              <a:rPr lang="en-US" altLang="en-US" dirty="0" err="1"/>
              <a:t>Technologie</a:t>
            </a:r>
            <a:r>
              <a:rPr lang="en-US" altLang="en-US" dirty="0"/>
              <a:t> KIWI</a:t>
            </a:r>
          </a:p>
          <a:p>
            <a:r>
              <a:rPr lang="en-US" altLang="en-US" dirty="0" err="1"/>
              <a:t>Événements</a:t>
            </a:r>
            <a:r>
              <a:rPr lang="en-US" altLang="en-US" dirty="0"/>
              <a:t> notables</a:t>
            </a:r>
          </a:p>
          <a:p>
            <a:r>
              <a:rPr lang="en-US" altLang="en-US" dirty="0" err="1"/>
              <a:t>Priorités</a:t>
            </a:r>
            <a:endParaRPr lang="en-CA" altLang="en-US" dirty="0"/>
          </a:p>
        </p:txBody>
      </p:sp>
      <p:sp>
        <p:nvSpPr>
          <p:cNvPr id="4" name="Slide Number Placeholder 3">
            <a:extLst>
              <a:ext uri="{FF2B5EF4-FFF2-40B4-BE49-F238E27FC236}">
                <a16:creationId xmlns:a16="http://schemas.microsoft.com/office/drawing/2014/main" id="{ADA48EB1-BE01-B451-9C9C-48D3581B6042}"/>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E8280B7-61A1-4136-9F1E-0205E1FD0E9C}" type="slidenum">
              <a:rPr lang="en-US" altLang="en-US">
                <a:solidFill>
                  <a:srgbClr val="898989"/>
                </a:solidFill>
              </a:rPr>
              <a:t>8</a:t>
            </a:fld>
            <a:endParaRPr lang="en-US" altLang="en-US">
              <a:solidFill>
                <a:srgbClr val="898989"/>
              </a:solidFill>
            </a:endParaRPr>
          </a:p>
        </p:txBody>
      </p:sp>
      <p:pic>
        <p:nvPicPr>
          <p:cNvPr id="3" name="Picture 2">
            <a:extLst>
              <a:ext uri="{FF2B5EF4-FFF2-40B4-BE49-F238E27FC236}">
                <a16:creationId xmlns:a16="http://schemas.microsoft.com/office/drawing/2014/main" id="{F711C98A-6E8E-44CC-AB5E-B1F6FCF487FA}"/>
              </a:ext>
            </a:extLst>
          </p:cNvPr>
          <p:cNvPicPr>
            <a:picLocks noChangeAspect="1"/>
          </p:cNvPicPr>
          <p:nvPr/>
        </p:nvPicPr>
        <p:blipFill>
          <a:blip r:embed="rId3"/>
          <a:stretch>
            <a:fillRect/>
          </a:stretch>
        </p:blipFill>
        <p:spPr>
          <a:xfrm>
            <a:off x="7986317" y="1521311"/>
            <a:ext cx="3230438" cy="417988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3C952-0C35-0403-E731-6DD2D4F716A3}"/>
              </a:ext>
            </a:extLst>
          </p:cNvPr>
          <p:cNvSpPr>
            <a:spLocks noGrp="1"/>
          </p:cNvSpPr>
          <p:nvPr>
            <p:ph type="title"/>
          </p:nvPr>
        </p:nvSpPr>
        <p:spPr>
          <a:xfrm>
            <a:off x="838200" y="0"/>
            <a:ext cx="10515600" cy="1325563"/>
          </a:xfrm>
        </p:spPr>
        <p:txBody>
          <a:bodyPr/>
          <a:lstStyle/>
          <a:p>
            <a:pPr>
              <a:defRPr/>
            </a:pPr>
            <a:r>
              <a:rPr lang="en-CA" i="1" dirty="0"/>
              <a:t>Rapport </a:t>
            </a:r>
            <a:r>
              <a:rPr lang="en-CA" i="1" dirty="0" err="1"/>
              <a:t>annuel</a:t>
            </a:r>
            <a:r>
              <a:rPr lang="en-CA" i="1" dirty="0"/>
              <a:t> de la CMEZ - Adhésion</a:t>
            </a:r>
            <a:endParaRPr lang="en-CA" dirty="0"/>
          </a:p>
        </p:txBody>
      </p:sp>
      <p:sp>
        <p:nvSpPr>
          <p:cNvPr id="4" name="Slide Number Placeholder 3">
            <a:extLst>
              <a:ext uri="{FF2B5EF4-FFF2-40B4-BE49-F238E27FC236}">
                <a16:creationId xmlns:a16="http://schemas.microsoft.com/office/drawing/2014/main" id="{CDD9D7D3-28BA-C684-9011-3926EF2F4DB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5504B0-5196-4D62-9A44-0709805B5604}" type="slidenum">
              <a:rPr lang="en-US" altLang="en-US">
                <a:solidFill>
                  <a:srgbClr val="898989"/>
                </a:solidFill>
              </a:rPr>
              <a:t>9</a:t>
            </a:fld>
            <a:endParaRPr lang="en-US" altLang="en-US">
              <a:solidFill>
                <a:srgbClr val="898989"/>
              </a:solidFill>
            </a:endParaRPr>
          </a:p>
        </p:txBody>
      </p:sp>
      <p:graphicFrame>
        <p:nvGraphicFramePr>
          <p:cNvPr id="5" name="Chart 4">
            <a:extLst>
              <a:ext uri="{FF2B5EF4-FFF2-40B4-BE49-F238E27FC236}">
                <a16:creationId xmlns:a16="http://schemas.microsoft.com/office/drawing/2014/main" id="{F838D0CC-59DB-91D1-54D9-826DB639A25B}"/>
              </a:ext>
            </a:extLst>
          </p:cNvPr>
          <p:cNvGraphicFramePr/>
          <p:nvPr>
            <p:extLst>
              <p:ext uri="{D42A27DB-BD31-4B8C-83A1-F6EECF244321}">
                <p14:modId xmlns:p14="http://schemas.microsoft.com/office/powerpoint/2010/main" val="3338913764"/>
              </p:ext>
            </p:extLst>
          </p:nvPr>
        </p:nvGraphicFramePr>
        <p:xfrm>
          <a:off x="1052052" y="2526697"/>
          <a:ext cx="3814916" cy="37977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0996116-FCB0-574B-479A-8127A4B23FCB}"/>
              </a:ext>
            </a:extLst>
          </p:cNvPr>
          <p:cNvGraphicFramePr/>
          <p:nvPr/>
        </p:nvGraphicFramePr>
        <p:xfrm>
          <a:off x="4993092" y="2526697"/>
          <a:ext cx="6486831" cy="379771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57FA47B2-0741-003F-96AC-A966C4E02781}"/>
              </a:ext>
            </a:extLst>
          </p:cNvPr>
          <p:cNvSpPr/>
          <p:nvPr/>
        </p:nvSpPr>
        <p:spPr>
          <a:xfrm>
            <a:off x="381384" y="1241835"/>
            <a:ext cx="3108051" cy="1200329"/>
          </a:xfrm>
          <a:prstGeom prst="rect">
            <a:avLst/>
          </a:prstGeom>
          <a:noFill/>
        </p:spPr>
        <p:txBody>
          <a:bodyPr>
            <a:spAutoFit/>
          </a:bodyPr>
          <a:lstStyle/>
          <a:p>
            <a:pPr algn="ctr">
              <a:defRPr/>
            </a:pPr>
            <a:r>
              <a:rPr lang="en-US" sz="7200" b="1" dirty="0">
                <a:ln w="22225">
                  <a:solidFill>
                    <a:srgbClr val="A50021"/>
                  </a:solidFill>
                  <a:prstDash val="solid"/>
                </a:ln>
                <a:solidFill>
                  <a:srgbClr val="C93709"/>
                </a:solidFill>
              </a:rPr>
              <a:t>590</a:t>
            </a:r>
          </a:p>
        </p:txBody>
      </p:sp>
      <p:sp>
        <p:nvSpPr>
          <p:cNvPr id="44039" name="TextBox 8">
            <a:extLst>
              <a:ext uri="{FF2B5EF4-FFF2-40B4-BE49-F238E27FC236}">
                <a16:creationId xmlns:a16="http://schemas.microsoft.com/office/drawing/2014/main" id="{1E744072-D34A-BCC3-E24E-2D7AC47A2BB7}"/>
              </a:ext>
            </a:extLst>
          </p:cNvPr>
          <p:cNvSpPr txBox="1">
            <a:spLocks noChangeArrowheads="1"/>
          </p:cNvSpPr>
          <p:nvPr/>
        </p:nvSpPr>
        <p:spPr bwMode="auto">
          <a:xfrm>
            <a:off x="2659063" y="1666875"/>
            <a:ext cx="19764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2000" b="1" dirty="0" err="1"/>
              <a:t>Membres</a:t>
            </a:r>
            <a:r>
              <a:rPr lang="en-CA" altLang="en-US" sz="2000" b="1" dirty="0"/>
              <a:t> de la CMEZ</a:t>
            </a:r>
          </a:p>
        </p:txBody>
      </p:sp>
      <p:sp>
        <p:nvSpPr>
          <p:cNvPr id="10" name="Rectangle 9">
            <a:extLst>
              <a:ext uri="{FF2B5EF4-FFF2-40B4-BE49-F238E27FC236}">
                <a16:creationId xmlns:a16="http://schemas.microsoft.com/office/drawing/2014/main" id="{38916C54-A156-0246-3FAB-5F9381A3ACCC}"/>
              </a:ext>
            </a:extLst>
          </p:cNvPr>
          <p:cNvSpPr/>
          <p:nvPr/>
        </p:nvSpPr>
        <p:spPr>
          <a:xfrm>
            <a:off x="1052513" y="1241425"/>
            <a:ext cx="3814762" cy="12001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2" name="Rectangle 11">
            <a:extLst>
              <a:ext uri="{FF2B5EF4-FFF2-40B4-BE49-F238E27FC236}">
                <a16:creationId xmlns:a16="http://schemas.microsoft.com/office/drawing/2014/main" id="{9726ED53-BB23-A0C4-FBFF-AC864DA5E5B8}"/>
              </a:ext>
            </a:extLst>
          </p:cNvPr>
          <p:cNvSpPr/>
          <p:nvPr/>
        </p:nvSpPr>
        <p:spPr>
          <a:xfrm>
            <a:off x="4992688" y="1241425"/>
            <a:ext cx="6486525" cy="12001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4" name="Rectangle 13">
            <a:extLst>
              <a:ext uri="{FF2B5EF4-FFF2-40B4-BE49-F238E27FC236}">
                <a16:creationId xmlns:a16="http://schemas.microsoft.com/office/drawing/2014/main" id="{4594268B-34A6-BEBB-0800-963D7018542B}"/>
              </a:ext>
            </a:extLst>
          </p:cNvPr>
          <p:cNvSpPr/>
          <p:nvPr/>
        </p:nvSpPr>
        <p:spPr>
          <a:xfrm>
            <a:off x="4414213" y="1283412"/>
            <a:ext cx="3363573" cy="1200329"/>
          </a:xfrm>
          <a:prstGeom prst="rect">
            <a:avLst/>
          </a:prstGeom>
          <a:noFill/>
        </p:spPr>
        <p:txBody>
          <a:bodyPr>
            <a:spAutoFit/>
          </a:bodyPr>
          <a:lstStyle/>
          <a:p>
            <a:pPr algn="ctr">
              <a:defRPr/>
            </a:pPr>
            <a:r>
              <a:rPr lang="en-US" sz="7200" b="1" dirty="0">
                <a:ln w="22225">
                  <a:solidFill>
                    <a:srgbClr val="A50021"/>
                  </a:solidFill>
                  <a:prstDash val="solid"/>
                </a:ln>
                <a:solidFill>
                  <a:srgbClr val="C93709"/>
                </a:solidFill>
              </a:rPr>
              <a:t>21% </a:t>
            </a:r>
          </a:p>
        </p:txBody>
      </p:sp>
      <p:sp>
        <p:nvSpPr>
          <p:cNvPr id="44043" name="TextBox 14">
            <a:extLst>
              <a:ext uri="{FF2B5EF4-FFF2-40B4-BE49-F238E27FC236}">
                <a16:creationId xmlns:a16="http://schemas.microsoft.com/office/drawing/2014/main" id="{4DD85683-C12A-4B14-E603-E383FC6B4A91}"/>
              </a:ext>
            </a:extLst>
          </p:cNvPr>
          <p:cNvSpPr txBox="1">
            <a:spLocks noChangeArrowheads="1"/>
          </p:cNvSpPr>
          <p:nvPr/>
        </p:nvSpPr>
        <p:spPr bwMode="auto">
          <a:xfrm>
            <a:off x="7045325" y="1704975"/>
            <a:ext cx="1976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2000" b="1"/>
              <a:t>Croissance totale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16046</TotalTime>
  <Words>4391</Words>
  <Application>Microsoft Office PowerPoint</Application>
  <PresentationFormat>Grand écran</PresentationFormat>
  <Paragraphs>504</Paragraphs>
  <Slides>30</Slides>
  <Notes>25</Notes>
  <HiddenSlides>0</HiddenSlides>
  <MMClips>0</MMClips>
  <ScaleCrop>false</ScaleCrop>
  <HeadingPairs>
    <vt:vector size="6" baseType="variant">
      <vt:variant>
        <vt:lpstr>Polices utilisées</vt:lpstr>
      </vt:variant>
      <vt:variant>
        <vt:i4>4</vt:i4>
      </vt:variant>
      <vt:variant>
        <vt:lpstr>Thème</vt:lpstr>
      </vt:variant>
      <vt:variant>
        <vt:i4>3</vt:i4>
      </vt:variant>
      <vt:variant>
        <vt:lpstr>Titres des diapositives</vt:lpstr>
      </vt:variant>
      <vt:variant>
        <vt:i4>30</vt:i4>
      </vt:variant>
    </vt:vector>
  </HeadingPairs>
  <TitlesOfParts>
    <vt:vector size="37" baseType="lpstr">
      <vt:lpstr>Arial</vt:lpstr>
      <vt:lpstr>Calibri</vt:lpstr>
      <vt:lpstr>Calibri Light</vt:lpstr>
      <vt:lpstr>Cambria</vt:lpstr>
      <vt:lpstr>Office Theme</vt:lpstr>
      <vt:lpstr>CEZD</vt:lpstr>
      <vt:lpstr>1_Office Theme</vt:lpstr>
      <vt:lpstr>Communauté des maladies émergentes et zoonotiques Identifier les risques émergents grâce à l’intelligence collective</vt:lpstr>
      <vt:lpstr>Ordre du jour</vt:lpstr>
      <vt:lpstr>Mises à jour</vt:lpstr>
      <vt:lpstr>Mises à jour</vt:lpstr>
      <vt:lpstr>Mises à jour - Objectifs prioritaires</vt:lpstr>
      <vt:lpstr>Finalisation des critères et des catégories</vt:lpstr>
      <vt:lpstr>Futures wheel</vt:lpstr>
      <vt:lpstr>Rapport annuel de la CMEZ</vt:lpstr>
      <vt:lpstr>Rapport annuel de la CMEZ - Adhésion</vt:lpstr>
      <vt:lpstr>Rapport annuel de la CMEZ - Adhésion Suite</vt:lpstr>
      <vt:lpstr>Rapport annuel de la CMEZ - Activités</vt:lpstr>
      <vt:lpstr>Activités -Notifications</vt:lpstr>
      <vt:lpstr>Rapport annuel de la CMEZ - Présence en ligne</vt:lpstr>
      <vt:lpstr>Lancement de l'outil One Health Initiatives</vt:lpstr>
      <vt:lpstr>Technologie KIWI</vt:lpstr>
      <vt:lpstr>KIWI Technology (suite)</vt:lpstr>
      <vt:lpstr>KIWI Technology - Distribution géographique des signaux</vt:lpstr>
      <vt:lpstr>Technologie KIWI - Conditions les plus fréquentes</vt:lpstr>
      <vt:lpstr>Événements marquants de l'année </vt:lpstr>
      <vt:lpstr>Événements marquants de l'année suite </vt:lpstr>
      <vt:lpstr>Priorités</vt:lpstr>
      <vt:lpstr>Présentation PowerPoint</vt:lpstr>
      <vt:lpstr>Séquence du génome entier et analyse de la pathogénicité de Providencia heimbachae causant la diarrhée chez les porcelets sevrés - PubMed (nih.gov)</vt:lpstr>
      <vt:lpstr>Providencia heimbachae associée à la diarrhée post-sevrage chez les porcelets : Identification, phénotype et pathogénie | SpringerLink</vt:lpstr>
      <vt:lpstr>Providencia heimbachae associée à la diarrhée post-sevrage chez les porcelets : Identification, phénotype et pathogénie | SpringerLink</vt:lpstr>
      <vt:lpstr>Les experts mettent en garde contre le coronavirus félin après la mort de milliers de chats à Chypre | Animaux | The Guardian</vt:lpstr>
      <vt:lpstr>Émergence et propagation d'une péritonite infectieuse féline due à un coronavirus recombinant canin/félin hautement pathogène | bioRxiv</vt:lpstr>
      <vt:lpstr>Présentation PowerPoint</vt:lpstr>
      <vt:lpstr>Émergence et propagation d'une péritonite infectieuse féline due à un coronavirus recombinant canin/félin hautement pathogène | bioRxiv</vt:lpstr>
      <vt:lpstr>Joyeuses fêtes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keywords>, docId:2EB354C03CA0505EFC232365442F4719</cp:keywords>
  <cp:lastModifiedBy>claire su</cp:lastModifiedBy>
  <cp:revision>511</cp:revision>
  <dcterms:created xsi:type="dcterms:W3CDTF">2016-10-26T18:45:40Z</dcterms:created>
  <dcterms:modified xsi:type="dcterms:W3CDTF">2024-01-08T23:12:26Z</dcterms:modified>
</cp:coreProperties>
</file>