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332" r:id="rId4"/>
    <p:sldId id="309" r:id="rId5"/>
    <p:sldId id="329" r:id="rId6"/>
    <p:sldId id="333" r:id="rId7"/>
    <p:sldId id="450" r:id="rId8"/>
    <p:sldId id="468" r:id="rId9"/>
    <p:sldId id="340" r:id="rId10"/>
    <p:sldId id="331" r:id="rId1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88" autoAdjust="0"/>
    <p:restoredTop sz="78156" autoAdjust="0"/>
  </p:normalViewPr>
  <p:slideViewPr>
    <p:cSldViewPr snapToGrid="0">
      <p:cViewPr varScale="1">
        <p:scale>
          <a:sx n="58" d="100"/>
          <a:sy n="58" d="100"/>
        </p:scale>
        <p:origin x="5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t>12/20/2024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Modifier les styles du texte maître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D2CB9B81-17CA-AE88-74DD-50F0F2652C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3703D0CC-9D3A-C180-A5F8-D5AFD1F57B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br>
              <a:rPr lang="en-US" altLang="en-US" dirty="0"/>
            </a:br>
            <a:endParaRPr lang="en-CA" altLang="en-US" dirty="0"/>
          </a:p>
          <a:p>
            <a:endParaRPr lang="en-CA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5B0BC0-B674-D316-6FA4-2BBD62224D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2AE01C0-90C6-4DCF-806F-16ADF484E5D0}" type="slidenum">
              <a:rPr lang="en-US" altLang="en-US"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800" dirty="0">
              <a:solidFill>
                <a:srgbClr val="000000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Tx/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Candara" panose="020E0502030303020204" pitchFamily="34" charset="0"/>
              <a:cs typeface="Calibri" panose="020F0502020204030204" pitchFamily="34" charset="0"/>
            </a:endParaRPr>
          </a:p>
          <a:p>
            <a:pPr marL="171450" indent="-171450">
              <a:buFontTx/>
              <a:buChar char="-"/>
            </a:pPr>
            <a:endParaRPr lang="en-CA" b="0" i="0" dirty="0">
              <a:solidFill>
                <a:srgbClr val="444444"/>
              </a:solidFill>
              <a:effectLst/>
              <a:latin typeface="Verdana" panose="020B0604030504040204" pitchFamily="34" charset="0"/>
            </a:endParaRPr>
          </a:p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4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01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La ligne de tendance des risques est revenue à la ligne de base de l'année dernière, lorsque nous partagions des informations sur le SAT-2 au Moyen-Orient.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37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20 </a:t>
            </a:r>
            <a:r>
              <a:rPr lang="en-CA" dirty="0" err="1"/>
              <a:t>cas</a:t>
            </a:r>
            <a:r>
              <a:rPr lang="en-CA" dirty="0"/>
              <a:t> au troisième trimestre</a:t>
            </a:r>
          </a:p>
          <a:p>
            <a:r>
              <a:rPr lang="en-CA" dirty="0"/>
              <a:t>17 en Afrique </a:t>
            </a:r>
          </a:p>
          <a:p>
            <a:pPr lvl="1"/>
            <a:r>
              <a:rPr lang="en-CA" dirty="0"/>
              <a:t>Afrique du Sud SAT3</a:t>
            </a:r>
          </a:p>
          <a:p>
            <a:pPr lvl="1"/>
            <a:r>
              <a:rPr lang="en-CA" dirty="0"/>
              <a:t>Mozambique SAT1 + non identifié</a:t>
            </a:r>
          </a:p>
          <a:p>
            <a:r>
              <a:rPr lang="en-CA" dirty="0"/>
              <a:t>3 en Asie</a:t>
            </a:r>
          </a:p>
          <a:p>
            <a:pPr lvl="1"/>
            <a:r>
              <a:rPr lang="en-CA" dirty="0"/>
              <a:t>Chine O et non identifié</a:t>
            </a:r>
          </a:p>
          <a:p>
            <a:pPr lvl="1"/>
            <a:r>
              <a:rPr lang="en-CA" dirty="0"/>
              <a:t> Turquie A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~10 jusqu'à présent au 4ème trimestre</a:t>
            </a:r>
          </a:p>
          <a:p>
            <a:r>
              <a:rPr lang="en-CA" dirty="0"/>
              <a:t>Indonésie type non identifié</a:t>
            </a:r>
          </a:p>
          <a:p>
            <a:r>
              <a:rPr lang="en-CA" dirty="0"/>
              <a:t>La Chine vient de signaler la présence du type O chez des porcs à l'abattoir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60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1F3E62D0-9945-866F-1B2C-F9882760C2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DEA850DE-61A1-2825-2207-46B1C3D687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B07DEE3D-03A4-6FBD-3B9F-55602D8146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F10FB3-64D5-4CF7-B065-FA85AC3F7350}" type="slidenum">
              <a:rPr lang="en-US" altLang="en-US" smtClean="0"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10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Cliquez pour modifier le style du titre principal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Modifier les styles du texte maître</a:t>
            </a:r>
          </a:p>
          <a:p>
            <a:pPr lvl="1"/>
            <a:r>
              <a:rPr lang="en-US" altLang="en-US"/>
              <a:t>Deuxième niveau</a:t>
            </a:r>
          </a:p>
          <a:p>
            <a:pPr lvl="2"/>
            <a:r>
              <a:rPr lang="en-US" altLang="en-US"/>
              <a:t>Troisième niveau</a:t>
            </a:r>
          </a:p>
          <a:p>
            <a:pPr lvl="3"/>
            <a:r>
              <a:rPr lang="en-US" altLang="en-US"/>
              <a:t>Quatrième niveau</a:t>
            </a:r>
          </a:p>
          <a:p>
            <a:pPr lvl="4"/>
            <a:r>
              <a:rPr lang="en-US" altLang="en-US"/>
              <a:t>Cinquième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001706X24002973#:~:text=Here%20we%20report%20the%20detection,a%20novel%20BTV%2DW%20TUN2022.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frontiersin.org/journals/virology/articles/10.3389/fviro.2024.1448192/full" TargetMode="External"/><Relationship Id="rId4" Type="http://schemas.openxmlformats.org/officeDocument/2006/relationships/hyperlink" Target="https://efsa.onlinelibrary.wiley.com/doi/10.2903/j.efsa.2024.9097?SeriesKey=18314732&amp;af=R&amp;content=articlesChapters&amp;mi=3e59oqw&amp;sortBy=Earliest&amp;target=defaul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mpres-i.apps.fao.org/epidemiology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bvajournals.onlinelibrary.wiley.com/doi/10.1002/vetr.4533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empres-i.apps.fao.org/epidemiolog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ahis.woah.org/#/in-review/575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ahis.woah.org/#/in-review/577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ahis.woah.org/#/in-event/6004/dashboard" TargetMode="External"/><Relationship Id="rId2" Type="http://schemas.openxmlformats.org/officeDocument/2006/relationships/hyperlink" Target="https://assamtribune.com/health-and-fitness/mongolia-quarantine-imposed-after-contagious-caprine-disease-resurges-after-70-years-1555833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peg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/>
              <a:t>Communauté des maladies émergentes et zoonotiques</a:t>
            </a:r>
            <a:br>
              <a:rPr lang="fr-FR" sz="2800" dirty="0"/>
            </a:br>
            <a:r>
              <a:rPr lang="fr-FR" sz="2000" i="1" dirty="0"/>
              <a:t>Identifier les risques émergents grâce à l'intelligence collective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CMEZ - Mise à jour du réseau des petits ruminants </a:t>
            </a:r>
            <a:r>
              <a:rPr lang="en-CA" altLang="en-US"/>
              <a:t>du SCSSA</a:t>
            </a:r>
            <a:endParaRPr lang="en-CA" altLang="en-US" dirty="0"/>
          </a:p>
          <a:p>
            <a:pPr eaLnBrk="1" hangingPunct="1"/>
            <a:r>
              <a:rPr lang="en-CA" altLang="en-US" dirty="0"/>
              <a:t>18 décembre 2024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1F9A8-D02B-357F-9B5D-6BB39C18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65" y="136525"/>
            <a:ext cx="10515600" cy="1325563"/>
          </a:xfrm>
        </p:spPr>
        <p:txBody>
          <a:bodyPr/>
          <a:lstStyle/>
          <a:p>
            <a:r>
              <a:rPr lang="en-CA" dirty="0"/>
              <a:t>Résultats scientifiques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DDF0C-F23B-2E19-C421-1C377E5BC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421" y="1173982"/>
            <a:ext cx="11353800" cy="518236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hlinkClick r:id="rId3"/>
              </a:rPr>
              <a:t>Identification et caractérisation de deux souches atypiques du virus de la fièvre catarrhale ovine en Tunisie - ScienceDirect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4"/>
              </a:rPr>
              <a:t>Rapport de synthèse de l'Union européenne sur la surveillance de la présence d'encéphalopathies spongiformes transmissibles (EST) en 2023 - - 2024 - EFSA Journal - Wiley Online </a:t>
            </a:r>
            <a:endParaRPr lang="en-US" sz="2400" dirty="0"/>
          </a:p>
          <a:p>
            <a:pPr marL="0" indent="0">
              <a:buNone/>
            </a:pPr>
            <a:r>
              <a:rPr lang="fr-FR" sz="2400" dirty="0">
                <a:cs typeface="Arial" panose="020B0604020202020204" pitchFamily="34" charset="0"/>
                <a:hlinkClick r:id="rId5"/>
              </a:rPr>
              <a:t>Frontières | Mécanismes potentiels sous-jacents à l’émergence et à la propagation du virus de la fièvre catarrhale du mouton</a:t>
            </a:r>
            <a:endParaRPr lang="fr-FR" sz="24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2400" dirty="0"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86A9FD-F375-4202-71F3-C7E0EC073C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89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CA081E-B829-E7BA-9104-85EC51FE7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-183015"/>
            <a:ext cx="10515600" cy="1042986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Virus de la fièvre catarrhale du mouton (BTV-3) en Europe</a:t>
            </a:r>
            <a:endParaRPr lang="en-CA" sz="3200" dirty="0"/>
          </a:p>
        </p:txBody>
      </p:sp>
      <p:sp>
        <p:nvSpPr>
          <p:cNvPr id="18435" name="Content Placeholder 9">
            <a:extLst>
              <a:ext uri="{FF2B5EF4-FFF2-40B4-BE49-F238E27FC236}">
                <a16:creationId xmlns:a16="http://schemas.microsoft.com/office/drawing/2014/main" id="{AF04A97E-368E-6495-EAEA-6C55A9AAC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8" y="591116"/>
            <a:ext cx="8121953" cy="5675767"/>
          </a:xfrm>
        </p:spPr>
        <p:txBody>
          <a:bodyPr/>
          <a:lstStyle/>
          <a:p>
            <a:pPr>
              <a:defRPr/>
            </a:pPr>
            <a:r>
              <a:rPr lang="en-CA" altLang="en-US" dirty="0"/>
              <a:t>Première déclaration le 5 septembre 2023 aux Pays-Bas</a:t>
            </a:r>
          </a:p>
          <a:p>
            <a:pPr>
              <a:defRPr/>
            </a:pPr>
            <a:r>
              <a:rPr lang="en-CA" altLang="en-US" dirty="0"/>
              <a:t>La source de l'infection n'a jamais été identifiée</a:t>
            </a:r>
          </a:p>
          <a:p>
            <a:pPr>
              <a:defRPr/>
            </a:pPr>
            <a:r>
              <a:rPr lang="en-CA" altLang="en-US" dirty="0"/>
              <a:t>S'est rapidement répandue en Europe en 2024</a:t>
            </a:r>
          </a:p>
          <a:p>
            <a:pPr>
              <a:defRPr/>
            </a:pPr>
            <a:endParaRPr lang="en-CA" altLang="en-US" dirty="0"/>
          </a:p>
          <a:p>
            <a:pPr>
              <a:defRPr/>
            </a:pPr>
            <a:endParaRPr lang="en-CA" altLang="en-US" dirty="0"/>
          </a:p>
          <a:p>
            <a:pPr lvl="1">
              <a:defRPr/>
            </a:pPr>
            <a:endParaRPr lang="en-CA" altLang="en-US" dirty="0"/>
          </a:p>
        </p:txBody>
      </p:sp>
      <p:pic>
        <p:nvPicPr>
          <p:cNvPr id="2" name="Picture Placeholder 3">
            <a:extLst>
              <a:ext uri="{FF2B5EF4-FFF2-40B4-BE49-F238E27FC236}">
                <a16:creationId xmlns:a16="http://schemas.microsoft.com/office/drawing/2014/main" id="{BABFB52B-359A-F2F2-2E31-E60C3A00B1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51" r="622"/>
          <a:stretch/>
        </p:blipFill>
        <p:spPr>
          <a:xfrm>
            <a:off x="7455482" y="2042463"/>
            <a:ext cx="4736518" cy="4518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green line graph with white text showing a rise in cases between August and November with a peak in September.">
            <a:extLst>
              <a:ext uri="{FF2B5EF4-FFF2-40B4-BE49-F238E27FC236}">
                <a16:creationId xmlns:a16="http://schemas.microsoft.com/office/drawing/2014/main" id="{C1209122-6F5C-2872-A37C-26E115E3C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29" y="2676144"/>
            <a:ext cx="5334663" cy="368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D53C19-761D-A8B4-BEE3-4CEF15B0470C}"/>
              </a:ext>
            </a:extLst>
          </p:cNvPr>
          <p:cNvSpPr txBox="1"/>
          <p:nvPr/>
        </p:nvSpPr>
        <p:spPr>
          <a:xfrm>
            <a:off x="470113" y="6403868"/>
            <a:ext cx="6310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Empres-Plus</a:t>
            </a:r>
            <a:endParaRPr lang="en-C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ails are in the caption following the image">
            <a:extLst>
              <a:ext uri="{FF2B5EF4-FFF2-40B4-BE49-F238E27FC236}">
                <a16:creationId xmlns:a16="http://schemas.microsoft.com/office/drawing/2014/main" id="{72F4E8B0-C5E1-92C0-5140-B85A4E5A0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834" y="2713927"/>
            <a:ext cx="3111166" cy="414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8BF09F-43E4-5F2B-E915-5563576C0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4"/>
          </a:xfrm>
        </p:spPr>
        <p:txBody>
          <a:bodyPr/>
          <a:lstStyle/>
          <a:p>
            <a:r>
              <a:rPr lang="en-CA" dirty="0"/>
              <a:t>Espèces les plus touchées</a:t>
            </a:r>
          </a:p>
        </p:txBody>
      </p:sp>
      <p:pic>
        <p:nvPicPr>
          <p:cNvPr id="7" name="Content Placeholder 6" descr="A horizontal histogram representing the species affected by bluetongue.&#10;&#10;Cattle are most affected with 1,067 cases&#10;Sheep are second with 735&#10;Goats are third with 95 events">
            <a:extLst>
              <a:ext uri="{FF2B5EF4-FFF2-40B4-BE49-F238E27FC236}">
                <a16:creationId xmlns:a16="http://schemas.microsoft.com/office/drawing/2014/main" id="{BC7553FA-B785-C9D8-6639-92A5876CB6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4"/>
          <a:stretch/>
        </p:blipFill>
        <p:spPr>
          <a:xfrm>
            <a:off x="0" y="1122287"/>
            <a:ext cx="6691020" cy="461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574537-57A4-F6F8-1C58-38A4327476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E1D600-3AF8-599C-90DC-50913CB45E22}"/>
              </a:ext>
            </a:extLst>
          </p:cNvPr>
          <p:cNvSpPr txBox="1"/>
          <p:nvPr/>
        </p:nvSpPr>
        <p:spPr>
          <a:xfrm>
            <a:off x="380598" y="5864085"/>
            <a:ext cx="6310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Empres-Plus</a:t>
            </a:r>
            <a:endParaRPr lang="en-CA" dirty="0"/>
          </a:p>
        </p:txBody>
      </p:sp>
      <p:pic>
        <p:nvPicPr>
          <p:cNvPr id="9" name="Main graphic">
            <a:extLst>
              <a:ext uri="{FF2B5EF4-FFF2-40B4-BE49-F238E27FC236}">
                <a16:creationId xmlns:a16="http://schemas.microsoft.com/office/drawing/2014/main" id="{9B0F17D2-47B3-A525-83B0-8AEA31E681E8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5"/>
          <a:stretch/>
        </p:blipFill>
        <p:spPr>
          <a:xfrm>
            <a:off x="8325853" y="0"/>
            <a:ext cx="3866147" cy="3585411"/>
          </a:xfrm>
          <a:prstGeom prst="rect">
            <a:avLst/>
          </a:prstGeom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F9BEBE-17F5-502F-92ED-66BB69704C7F}"/>
              </a:ext>
            </a:extLst>
          </p:cNvPr>
          <p:cNvSpPr txBox="1"/>
          <p:nvPr/>
        </p:nvSpPr>
        <p:spPr>
          <a:xfrm>
            <a:off x="6869050" y="3695850"/>
            <a:ext cx="22117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6"/>
              </a:rPr>
              <a:t>https://bvajournals.onlinelibrary.wiley.com/doi/10.1002/vetr.4533  </a:t>
            </a:r>
          </a:p>
        </p:txBody>
      </p:sp>
    </p:spTree>
    <p:extLst>
      <p:ext uri="{BB962C8B-B14F-4D97-AF65-F5344CB8AC3E}">
        <p14:creationId xmlns:p14="http://schemas.microsoft.com/office/powerpoint/2010/main" val="196135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B90EE-0999-1D74-13EB-3EDEA44E7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90" y="136525"/>
            <a:ext cx="10515600" cy="1325563"/>
          </a:xfrm>
        </p:spPr>
        <p:txBody>
          <a:bodyPr/>
          <a:lstStyle/>
          <a:p>
            <a:r>
              <a:rPr lang="fr-CA" dirty="0"/>
              <a:t>Peste des petits ruminants - Europe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1F321-F6BC-AC7F-1A6F-48690D8DE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848" y="1262341"/>
            <a:ext cx="5089635" cy="2032004"/>
          </a:xfrm>
        </p:spPr>
        <p:txBody>
          <a:bodyPr/>
          <a:lstStyle/>
          <a:p>
            <a:pPr marL="0" indent="0">
              <a:buNone/>
            </a:pPr>
            <a:r>
              <a:rPr lang="fr-CA" dirty="0">
                <a:hlinkClick r:id="rId3"/>
              </a:rPr>
              <a:t>Grèce</a:t>
            </a:r>
            <a:endParaRPr lang="fr-CA" dirty="0"/>
          </a:p>
          <a:p>
            <a:r>
              <a:rPr lang="fr-CA" sz="2000" dirty="0"/>
              <a:t>Premier cas </a:t>
            </a:r>
            <a:r>
              <a:rPr lang="fr-CA" sz="2000" dirty="0" err="1"/>
              <a:t>détecté </a:t>
            </a:r>
            <a:r>
              <a:rPr lang="fr-CA" sz="2000" dirty="0"/>
              <a:t>le 8 juillet 2024</a:t>
            </a:r>
          </a:p>
          <a:p>
            <a:r>
              <a:rPr lang="fr-CA" sz="2000" dirty="0"/>
              <a:t>Au 17 décembre 2024 - 86 </a:t>
            </a:r>
            <a:r>
              <a:rPr lang="fr-CA" sz="2000" dirty="0">
                <a:solidFill>
                  <a:srgbClr val="FF0000"/>
                </a:solidFill>
              </a:rPr>
              <a:t>(+17) </a:t>
            </a:r>
            <a:r>
              <a:rPr lang="fr-CA" sz="2000" dirty="0"/>
              <a:t>cas signalés dans tout le pays</a:t>
            </a:r>
          </a:p>
          <a:p>
            <a:pPr marL="0" indent="0">
              <a:buNone/>
            </a:pPr>
            <a:endParaRPr lang="en-CA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27F62E-E65C-E759-95D3-C14DF5F793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4AB7DA-4ACF-DBC1-C94D-0875E78EA76B}"/>
              </a:ext>
            </a:extLst>
          </p:cNvPr>
          <p:cNvSpPr txBox="1"/>
          <p:nvPr/>
        </p:nvSpPr>
        <p:spPr>
          <a:xfrm>
            <a:off x="6311875" y="1102943"/>
            <a:ext cx="58801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fr-CA" sz="2800" dirty="0">
                <a:hlinkClick r:id="rId4"/>
              </a:rPr>
              <a:t>Roumanie</a:t>
            </a: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Premier cas </a:t>
            </a:r>
            <a:r>
              <a:rPr lang="fr-CA" sz="2000" dirty="0" err="1"/>
              <a:t>détecté </a:t>
            </a:r>
            <a:r>
              <a:rPr lang="fr-CA" sz="2000" dirty="0"/>
              <a:t>le 15 juillet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Au 17 décembre 2024 - 67</a:t>
            </a:r>
            <a:r>
              <a:rPr lang="fr-CA" sz="2000" dirty="0">
                <a:solidFill>
                  <a:srgbClr val="FF0000"/>
                </a:solidFill>
              </a:rPr>
              <a:t>(0) cas</a:t>
            </a:r>
            <a:r>
              <a:rPr lang="fr-CA" sz="2000" dirty="0"/>
              <a:t> déclarés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La majorité des cas sont situés dans l'est du pays, quelques-uns à l'ouest près de la frontière avec la Serbie.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b="1" dirty="0"/>
              <a:t>" </a:t>
            </a:r>
            <a:r>
              <a:rPr lang="fr-CA" sz="2000" b="1" dirty="0" err="1"/>
              <a:t>Résolu </a:t>
            </a:r>
            <a:r>
              <a:rPr lang="fr-CA" sz="2000" b="1" dirty="0"/>
              <a:t>" </a:t>
            </a:r>
            <a:r>
              <a:rPr lang="fr-CA" sz="2000" dirty="0"/>
              <a:t>sur le rapport WOAH</a:t>
            </a:r>
            <a:endParaRPr lang="en-CA" sz="2000" dirty="0"/>
          </a:p>
          <a:p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C33A79-460C-453A-27B0-CF0701A747D3}"/>
              </a:ext>
            </a:extLst>
          </p:cNvPr>
          <p:cNvSpPr txBox="1"/>
          <p:nvPr/>
        </p:nvSpPr>
        <p:spPr>
          <a:xfrm>
            <a:off x="4699370" y="4116148"/>
            <a:ext cx="257503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Aucune information officielle sur l'origine des épidémies</a:t>
            </a:r>
          </a:p>
          <a:p>
            <a:pPr algn="ctr"/>
            <a:endParaRPr lang="en-CA" sz="2000" b="1" dirty="0"/>
          </a:p>
          <a:p>
            <a:pPr algn="ctr"/>
            <a:r>
              <a:rPr lang="en-US" sz="18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Le typage </a:t>
            </a:r>
            <a:r>
              <a:rPr lang="en-US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moléculaire </a:t>
            </a:r>
            <a:r>
              <a:rPr lang="en-US" sz="18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des isolats nous donnerait plus d'informations.</a:t>
            </a:r>
            <a:endParaRPr lang="en-CA" sz="2000" b="1" dirty="0"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0B4624-B751-C149-7FA8-0BBBF4E4DC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2506" y="3532468"/>
            <a:ext cx="4176267" cy="318900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4F1562-CFDB-5692-FC33-632C125A4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983" y="3390089"/>
            <a:ext cx="4322336" cy="333138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0204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7D7A4-73BF-870B-5AA4-16BA2237D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42" y="81841"/>
            <a:ext cx="10515600" cy="1325563"/>
          </a:xfrm>
        </p:spPr>
        <p:txBody>
          <a:bodyPr/>
          <a:lstStyle/>
          <a:p>
            <a:r>
              <a:rPr lang="en-CA" dirty="0"/>
              <a:t>Variole du mouton et de la chèvre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52219-CDE6-83CD-DCF4-BDB2EFD31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71510" y="1522522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CA" b="1" dirty="0"/>
              <a:t>Grèce</a:t>
            </a:r>
          </a:p>
          <a:p>
            <a:r>
              <a:rPr lang="fi-FI" dirty="0"/>
              <a:t>La Commission continue de signaler des cas, qui sont désormais au nombre de 298.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7FDB8-AA44-887B-BC47-C5C292304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690688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CA" b="1" dirty="0"/>
              <a:t>Bulgarie</a:t>
            </a:r>
          </a:p>
          <a:p>
            <a:r>
              <a:rPr lang="en-CA" dirty="0"/>
              <a:t>Première confirmation (4 septembre 2024)</a:t>
            </a:r>
          </a:p>
          <a:p>
            <a:r>
              <a:rPr lang="en-CA" dirty="0"/>
              <a:t>5 cas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549DB5-9EB0-C27B-2D52-8CB20BC5F4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9DAAAB-87F4-5E7A-8228-7C6E542D1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261" y="3205554"/>
            <a:ext cx="4566098" cy="34774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5B2D90-7199-95E0-14A7-22EA766D8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678" y="3205554"/>
            <a:ext cx="5393273" cy="341028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7958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FE85A-B4D3-87F3-9D29-3C784464A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83" y="0"/>
            <a:ext cx="7191820" cy="1325563"/>
          </a:xfrm>
        </p:spPr>
        <p:txBody>
          <a:bodyPr/>
          <a:lstStyle/>
          <a:p>
            <a:r>
              <a:rPr lang="en-CA" sz="3600" dirty="0"/>
              <a:t>Pleuropneumonie contagieuse des caprins en Mongolie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6E8B9-1E53-41D8-B3EE-77B45B402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683" y="1337512"/>
            <a:ext cx="5814317" cy="4351338"/>
          </a:xfrm>
        </p:spPr>
        <p:txBody>
          <a:bodyPr/>
          <a:lstStyle/>
          <a:p>
            <a:r>
              <a:rPr lang="en-US" sz="2400" b="0" i="1" dirty="0">
                <a:solidFill>
                  <a:srgbClr val="1B1B1B"/>
                </a:solidFill>
                <a:effectLst/>
              </a:rPr>
              <a:t>Mycoplasma </a:t>
            </a:r>
            <a:r>
              <a:rPr lang="en-US" sz="2400" b="0" i="1" dirty="0" err="1">
                <a:solidFill>
                  <a:srgbClr val="1B1B1B"/>
                </a:solidFill>
                <a:effectLst/>
              </a:rPr>
              <a:t>capricolum </a:t>
            </a:r>
            <a:r>
              <a:rPr lang="en-US" sz="2400" b="0" dirty="0">
                <a:solidFill>
                  <a:srgbClr val="1B1B1B"/>
                </a:solidFill>
                <a:effectLst/>
              </a:rPr>
              <a:t>subsp. </a:t>
            </a:r>
            <a:r>
              <a:rPr lang="en-US" sz="2400" b="0" i="1" dirty="0" err="1">
                <a:solidFill>
                  <a:srgbClr val="1B1B1B"/>
                </a:solidFill>
                <a:effectLst/>
              </a:rPr>
              <a:t>capripneumoniae</a:t>
            </a:r>
            <a:endParaRPr lang="en-CA" sz="2400" i="1" dirty="0"/>
          </a:p>
          <a:p>
            <a:r>
              <a:rPr lang="en-CA" sz="2400" dirty="0"/>
              <a:t>Rapport pour la première fois en </a:t>
            </a:r>
            <a:r>
              <a:rPr lang="en-CA" sz="2400" dirty="0">
                <a:hlinkClick r:id="rId2"/>
              </a:rPr>
              <a:t>70 ans </a:t>
            </a:r>
            <a:r>
              <a:rPr lang="en-CA" sz="2400" dirty="0"/>
              <a:t>( ?) </a:t>
            </a:r>
            <a:r>
              <a:rPr lang="en-CA" sz="2400" dirty="0">
                <a:hlinkClick r:id="rId3"/>
              </a:rPr>
              <a:t>Rapport WOAH</a:t>
            </a:r>
            <a:endParaRPr lang="en-CA" sz="2400" dirty="0"/>
          </a:p>
          <a:p>
            <a:r>
              <a:rPr lang="en-CA" sz="2400" dirty="0"/>
              <a:t>Large distribution mondiale en Afrique, en Asie et au Moyen-Orient</a:t>
            </a:r>
          </a:p>
          <a:p>
            <a:r>
              <a:rPr lang="en-CA" sz="2400" dirty="0"/>
              <a:t>Maladie à notification immédiate au Canada</a:t>
            </a:r>
          </a:p>
          <a:p>
            <a:r>
              <a:rPr lang="en-CA" sz="2400" dirty="0"/>
              <a:t>Jamais détecté en Amérique du Nord</a:t>
            </a:r>
          </a:p>
          <a:p>
            <a:r>
              <a:rPr lang="en-US" sz="2400" b="0" i="0" dirty="0">
                <a:solidFill>
                  <a:srgbClr val="1B1B1B"/>
                </a:solidFill>
                <a:effectLst/>
              </a:rPr>
              <a:t>Pleuropneumonie </a:t>
            </a:r>
            <a:r>
              <a:rPr lang="en-US" sz="2400" b="0" i="0" dirty="0" err="1">
                <a:solidFill>
                  <a:srgbClr val="1B1B1B"/>
                </a:solidFill>
                <a:effectLst/>
              </a:rPr>
              <a:t>sérofibrineuse </a:t>
            </a:r>
            <a:r>
              <a:rPr lang="en-US" sz="2400" b="0" i="0" dirty="0">
                <a:solidFill>
                  <a:srgbClr val="1B1B1B"/>
                </a:solidFill>
                <a:effectLst/>
              </a:rPr>
              <a:t>sévère, morbidité (∼100%) et mortalité (80-100%) très élevées. </a:t>
            </a:r>
          </a:p>
          <a:p>
            <a:r>
              <a:rPr lang="en-US" sz="2400" dirty="0">
                <a:solidFill>
                  <a:srgbClr val="1B1B1B"/>
                </a:solidFill>
              </a:rPr>
              <a:t>Par aigu, présentations aiguës ou chroniques</a:t>
            </a:r>
            <a:endParaRPr lang="en-CA" sz="2400" dirty="0"/>
          </a:p>
          <a:p>
            <a:endParaRPr lang="en-CA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A24572-621B-C901-C8CC-3DC79AF8B9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 descr="ccpp granular lung">
            <a:extLst>
              <a:ext uri="{FF2B5EF4-FFF2-40B4-BE49-F238E27FC236}">
                <a16:creationId xmlns:a16="http://schemas.microsoft.com/office/drawing/2014/main" id="{1CDA0A16-5D3E-C403-3026-1E2343E24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99" y="811658"/>
            <a:ext cx="4134018" cy="2701523"/>
          </a:xfrm>
          <a:prstGeom prst="rect">
            <a:avLst/>
          </a:prstGeom>
          <a:noFill/>
          <a:ln w="28575" algn="ctr">
            <a:solidFill>
              <a:srgbClr val="E5B4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cpp fibrin lung">
            <a:extLst>
              <a:ext uri="{FF2B5EF4-FFF2-40B4-BE49-F238E27FC236}">
                <a16:creationId xmlns:a16="http://schemas.microsoft.com/office/drawing/2014/main" id="{0B8C78EB-7144-676C-C223-347522570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137" y="3778206"/>
            <a:ext cx="4161980" cy="2927367"/>
          </a:xfrm>
          <a:prstGeom prst="rect">
            <a:avLst/>
          </a:prstGeom>
          <a:noFill/>
          <a:ln w="28575" algn="ctr">
            <a:solidFill>
              <a:srgbClr val="E5B4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574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B9C4B-6E6C-47EF-4FF6-487E4722A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71727" y="2460675"/>
            <a:ext cx="4020273" cy="3589588"/>
          </a:xfrm>
        </p:spPr>
        <p:txBody>
          <a:bodyPr/>
          <a:lstStyle/>
          <a:p>
            <a:r>
              <a:rPr lang="en-CA" dirty="0"/>
              <a:t>La ligne de tendance des risques est revenue à la ligne de base après le pic dû à SAT-2 au Moyen-Orient l'année dernière.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6CBC4F-B6F1-54A8-1534-E9E51667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Fièvre aphteuse - Tendance des risques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2A89AB-3640-FA45-997A-A6BE8E9F6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E7A136-B623-44AA-A653-F7B0DDAA2C31}" type="slidenum">
              <a:rPr lang="en-US" smtClean="0"/>
              <a:t>7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982E2EB-A2EF-F1D2-81E8-E4D89616BC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8651" y="1412112"/>
            <a:ext cx="8072052" cy="4690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F7EC93-04F2-80D5-0F85-636A051C1CD4}"/>
              </a:ext>
            </a:extLst>
          </p:cNvPr>
          <p:cNvSpPr txBox="1"/>
          <p:nvPr/>
        </p:nvSpPr>
        <p:spPr>
          <a:xfrm>
            <a:off x="6135903" y="2460675"/>
            <a:ext cx="1144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SAT-2 au Moyen-Orient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7C65FF-BF65-1D94-CD70-76356AADF295}"/>
              </a:ext>
            </a:extLst>
          </p:cNvPr>
          <p:cNvSpPr txBox="1"/>
          <p:nvPr/>
        </p:nvSpPr>
        <p:spPr>
          <a:xfrm>
            <a:off x="5188735" y="2599175"/>
            <a:ext cx="114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/>
              <a:t>Fièvre aphteuse en Indonésie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75C65F-2BF1-188F-6D04-AEFD88E21A28}"/>
              </a:ext>
            </a:extLst>
          </p:cNvPr>
          <p:cNvSpPr/>
          <p:nvPr/>
        </p:nvSpPr>
        <p:spPr>
          <a:xfrm>
            <a:off x="5254907" y="2292081"/>
            <a:ext cx="841094" cy="3165025"/>
          </a:xfrm>
          <a:prstGeom prst="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DB910EB-5381-92EA-E8C1-2DFB86005F1E}"/>
              </a:ext>
            </a:extLst>
          </p:cNvPr>
          <p:cNvSpPr/>
          <p:nvPr/>
        </p:nvSpPr>
        <p:spPr>
          <a:xfrm>
            <a:off x="3750197" y="2280863"/>
            <a:ext cx="841094" cy="3165025"/>
          </a:xfrm>
          <a:prstGeom prst="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99D940-62E6-91BC-17A5-D01734DB0B42}"/>
              </a:ext>
            </a:extLst>
          </p:cNvPr>
          <p:cNvSpPr txBox="1"/>
          <p:nvPr/>
        </p:nvSpPr>
        <p:spPr>
          <a:xfrm>
            <a:off x="3806209" y="2599175"/>
            <a:ext cx="1144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COVID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A534F4-1C3D-4319-E94B-A32CE3429BFC}"/>
              </a:ext>
            </a:extLst>
          </p:cNvPr>
          <p:cNvSpPr/>
          <p:nvPr/>
        </p:nvSpPr>
        <p:spPr>
          <a:xfrm>
            <a:off x="6177025" y="2280862"/>
            <a:ext cx="766824" cy="3165025"/>
          </a:xfrm>
          <a:prstGeom prst="rect">
            <a:avLst/>
          </a:prstGeom>
          <a:solidFill>
            <a:schemeClr val="accent3">
              <a:lumMod val="75000"/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92444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6C3B91F-763B-D57F-48D9-AF2643F2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Cas de fièvre aphteuse T3 et T4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0C421-E55F-2166-C202-135EA4236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36568" y="1122308"/>
            <a:ext cx="4291263" cy="5234058"/>
          </a:xfrm>
        </p:spPr>
        <p:txBody>
          <a:bodyPr/>
          <a:lstStyle/>
          <a:p>
            <a:r>
              <a:rPr lang="en-CA" sz="2000" dirty="0"/>
              <a:t>20 cas au troisième trimestre</a:t>
            </a:r>
          </a:p>
          <a:p>
            <a:pPr lvl="1"/>
            <a:r>
              <a:rPr lang="en-CA" sz="2000" dirty="0"/>
              <a:t>17 Afrique</a:t>
            </a:r>
          </a:p>
          <a:p>
            <a:pPr lvl="2"/>
            <a:r>
              <a:rPr lang="en-CA" dirty="0"/>
              <a:t>S. Afrique SAT-3</a:t>
            </a:r>
          </a:p>
          <a:p>
            <a:pPr lvl="2"/>
            <a:r>
              <a:rPr lang="en-CA" dirty="0"/>
              <a:t>Mozambique SAT-1 + non identifié</a:t>
            </a:r>
          </a:p>
          <a:p>
            <a:pPr lvl="1"/>
            <a:r>
              <a:rPr lang="en-CA" sz="2000" dirty="0"/>
              <a:t>3 Asie</a:t>
            </a:r>
          </a:p>
          <a:p>
            <a:pPr lvl="2"/>
            <a:r>
              <a:rPr lang="en-CA" dirty="0"/>
              <a:t>Chine O + non identifié</a:t>
            </a:r>
          </a:p>
          <a:p>
            <a:pPr lvl="2"/>
            <a:r>
              <a:rPr lang="en-CA" dirty="0"/>
              <a:t>Turquie A</a:t>
            </a:r>
          </a:p>
          <a:p>
            <a:r>
              <a:rPr lang="en-CA" sz="2000" dirty="0"/>
              <a:t>17 jusqu'à présent au 4ème trimestre </a:t>
            </a:r>
          </a:p>
          <a:p>
            <a:pPr lvl="1"/>
            <a:r>
              <a:rPr lang="en-CA" sz="2000" dirty="0"/>
              <a:t>3 Afrique SAT-2</a:t>
            </a:r>
          </a:p>
          <a:p>
            <a:pPr lvl="1"/>
            <a:r>
              <a:rPr lang="en-CA" sz="2000" dirty="0"/>
              <a:t>14 Asie</a:t>
            </a:r>
          </a:p>
          <a:p>
            <a:pPr lvl="2"/>
            <a:r>
              <a:rPr lang="en-CA" dirty="0"/>
              <a:t>10 Indonésie non identifiée</a:t>
            </a:r>
          </a:p>
          <a:p>
            <a:pPr lvl="2"/>
            <a:r>
              <a:rPr lang="en-CA" dirty="0"/>
              <a:t>1 Chine O</a:t>
            </a:r>
          </a:p>
          <a:p>
            <a:pPr lvl="2"/>
            <a:r>
              <a:rPr lang="en-CA" dirty="0"/>
              <a:t>3 Palestine O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9F51D-5907-F509-BA40-A27CC6005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E7A136-B623-44AA-A653-F7B0DDAA2C31}" type="slidenum">
              <a:rPr lang="en-US" smtClean="0"/>
              <a:t>8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E139D7A-497B-285C-9BB8-6638C79F05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57174" y="1526302"/>
            <a:ext cx="7028648" cy="47356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2397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6D15D-9478-0CC8-7F93-8C16FD0BF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25" y="-87313"/>
            <a:ext cx="10515600" cy="1323976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Nouveau ver du monde en Amérique centrale</a:t>
            </a:r>
            <a:endParaRPr lang="en-CA" sz="3200" dirty="0"/>
          </a:p>
        </p:txBody>
      </p:sp>
      <p:sp>
        <p:nvSpPr>
          <p:cNvPr id="26628" name="Text Placeholder 2">
            <a:extLst>
              <a:ext uri="{FF2B5EF4-FFF2-40B4-BE49-F238E27FC236}">
                <a16:creationId xmlns:a16="http://schemas.microsoft.com/office/drawing/2014/main" id="{C1D959E4-DDF9-4541-5F6E-56395291A7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877888"/>
            <a:ext cx="6388100" cy="5735637"/>
          </a:xfrm>
        </p:spPr>
        <p:txBody>
          <a:bodyPr/>
          <a:lstStyle/>
          <a:p>
            <a:endParaRPr lang="en-US" altLang="en-US" dirty="0">
              <a:solidFill>
                <a:prstClr val="black"/>
              </a:solidFill>
              <a:hlinkClick r:id="" action="ppaction://noaction"/>
            </a:endParaRPr>
          </a:p>
          <a:p>
            <a:r>
              <a:rPr lang="en-US" altLang="en-US" dirty="0">
                <a:solidFill>
                  <a:prstClr val="black"/>
                </a:solidFill>
                <a:hlinkClick r:id="" action="ppaction://noaction"/>
              </a:rPr>
              <a:t>Août 2023 </a:t>
            </a:r>
            <a:r>
              <a:rPr lang="en-US" altLang="en-US" dirty="0">
                <a:solidFill>
                  <a:prstClr val="black"/>
                </a:solidFill>
              </a:rPr>
              <a:t>Des cas sont apparus au Panama ; les mouvements d'animaux ont été interrompus. Postérieur/concurrent au lâcher de mouches stériles.</a:t>
            </a:r>
            <a:endParaRPr lang="en-US" altLang="en-US" u="sng" dirty="0"/>
          </a:p>
          <a:p>
            <a:r>
              <a:rPr lang="en-US" altLang="en-US" dirty="0"/>
              <a:t>Une marche lente et régulière vers le nord</a:t>
            </a:r>
          </a:p>
          <a:p>
            <a:r>
              <a:rPr lang="en-US" altLang="en-US" dirty="0"/>
              <a:t>A partir du 4 décembre 2024, selon la </a:t>
            </a:r>
            <a:r>
              <a:rPr lang="en-US" altLang="en-US" dirty="0">
                <a:hlinkClick r:id="rId3"/>
              </a:rPr>
              <a:t>COPEG </a:t>
            </a:r>
            <a:r>
              <a:rPr lang="en-US" altLang="en-US" dirty="0"/>
              <a:t>: </a:t>
            </a:r>
          </a:p>
          <a:p>
            <a:pPr lvl="1"/>
            <a:r>
              <a:rPr lang="en-US" altLang="en-US" sz="1800" dirty="0"/>
              <a:t>Panama - 22 611 cas</a:t>
            </a:r>
          </a:p>
          <a:p>
            <a:pPr lvl="1"/>
            <a:r>
              <a:rPr lang="en-US" altLang="en-US" sz="1800" dirty="0"/>
              <a:t>Costa Rica - 11 627 cas </a:t>
            </a:r>
          </a:p>
          <a:p>
            <a:pPr lvl="1"/>
            <a:r>
              <a:rPr lang="en-US" altLang="en-US" sz="1800" dirty="0"/>
              <a:t>Nicaragua - 6 436 cas</a:t>
            </a:r>
          </a:p>
          <a:p>
            <a:pPr lvl="1"/>
            <a:r>
              <a:rPr lang="en-US" altLang="en-US" sz="1800" dirty="0"/>
              <a:t>Honduras - 105</a:t>
            </a:r>
          </a:p>
          <a:p>
            <a:pPr lvl="1"/>
            <a:r>
              <a:rPr lang="en-US" altLang="en-US" sz="1800" dirty="0"/>
              <a:t>Guatemala - 32</a:t>
            </a:r>
          </a:p>
          <a:p>
            <a:pPr lvl="1"/>
            <a:r>
              <a:rPr lang="en-US" altLang="en-US" sz="1800" dirty="0"/>
              <a:t>Mexique - 2</a:t>
            </a:r>
          </a:p>
        </p:txBody>
      </p:sp>
      <p:sp>
        <p:nvSpPr>
          <p:cNvPr id="26631" name="TextBox 5">
            <a:hlinkClick r:id="rId3"/>
            <a:extLst>
              <a:ext uri="{FF2B5EF4-FFF2-40B4-BE49-F238E27FC236}">
                <a16:creationId xmlns:a16="http://schemas.microsoft.com/office/drawing/2014/main" id="{54391E66-79FB-F558-5445-F0D51D124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2253" y="6428581"/>
            <a:ext cx="1933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800" dirty="0">
                <a:hlinkClick r:id="rId3"/>
              </a:rPr>
              <a:t>COPEG</a:t>
            </a:r>
            <a:endParaRPr lang="en-CA" alt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351193-4A73-9BA7-514C-FBF46A159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2550" y="877888"/>
            <a:ext cx="5392925" cy="5355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27768</TotalTime>
  <Words>624</Words>
  <Application>Microsoft Office PowerPoint</Application>
  <PresentationFormat>Widescreen</PresentationFormat>
  <Paragraphs>105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Candara</vt:lpstr>
      <vt:lpstr>Verdana</vt:lpstr>
      <vt:lpstr>2_Office Theme</vt:lpstr>
      <vt:lpstr>Communauté des maladies émergentes et zoonotiques Identifier les risques émergents grâce à l'intelligence collective</vt:lpstr>
      <vt:lpstr>Virus de la fièvre catarrhale du mouton (BTV-3) en Europe</vt:lpstr>
      <vt:lpstr>Espèces les plus touchées</vt:lpstr>
      <vt:lpstr>Peste des petits ruminants - Europe</vt:lpstr>
      <vt:lpstr>Variole du mouton et de la chèvre</vt:lpstr>
      <vt:lpstr>Pleuropneumonie contagieuse des caprins en Mongolie</vt:lpstr>
      <vt:lpstr>Fièvre aphteuse - Tendance des risques</vt:lpstr>
      <vt:lpstr>Cas de fièvre aphteuse T3 et T4</vt:lpstr>
      <vt:lpstr>Nouveau ver du monde en Amérique centrale</vt:lpstr>
      <vt:lpstr>Résultats scientifiques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keywords>, docId:7A94BDE27CA615D08B1094B430CC07DE</cp:keywords>
  <cp:lastModifiedBy>Murray Gillies</cp:lastModifiedBy>
  <cp:revision>484</cp:revision>
  <dcterms:created xsi:type="dcterms:W3CDTF">2020-02-07T23:34:08Z</dcterms:created>
  <dcterms:modified xsi:type="dcterms:W3CDTF">2024-12-20T15:59:13Z</dcterms:modified>
</cp:coreProperties>
</file>