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4344" r:id="rId2"/>
  </p:sldMasterIdLst>
  <p:notesMasterIdLst>
    <p:notesMasterId r:id="rId11"/>
  </p:notesMasterIdLst>
  <p:sldIdLst>
    <p:sldId id="256" r:id="rId3"/>
    <p:sldId id="257" r:id="rId4"/>
    <p:sldId id="258" r:id="rId5"/>
    <p:sldId id="259" r:id="rId6"/>
    <p:sldId id="260" r:id="rId7"/>
    <p:sldId id="324" r:id="rId8"/>
    <p:sldId id="325" r:id="rId9"/>
    <p:sldId id="308" r:id="rId10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sborn, Andrea" initials="" lastIdx="8" clrIdx="0"/>
  <p:cmAuthor id="2" name="Zana Dukadzinac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088" autoAdjust="0"/>
    <p:restoredTop sz="68445" autoAdjust="0"/>
  </p:normalViewPr>
  <p:slideViewPr>
    <p:cSldViewPr snapToGrid="0">
      <p:cViewPr varScale="1">
        <p:scale>
          <a:sx n="50" d="100"/>
          <a:sy n="50" d="100"/>
        </p:scale>
        <p:origin x="8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67F6BD8-1A18-4180-A3DF-28807FE1821A}" type="datetimeFigureOut">
              <a:rPr lang="en-US"/>
              <a:t>6/21/2024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Modifier les styles du texte maître</a:t>
            </a:r>
          </a:p>
          <a:p>
            <a:pPr lvl="1"/>
            <a:r>
              <a:rPr lang="en-US" noProof="0"/>
              <a:t>Deuxième niveau</a:t>
            </a:r>
          </a:p>
          <a:p>
            <a:pPr lvl="2"/>
            <a:r>
              <a:rPr lang="en-US" noProof="0"/>
              <a:t>Troisième niveau</a:t>
            </a:r>
          </a:p>
          <a:p>
            <a:pPr lvl="3"/>
            <a:r>
              <a:rPr lang="en-US" noProof="0"/>
              <a:t>Quatrième niveau</a:t>
            </a:r>
          </a:p>
          <a:p>
            <a:pPr lvl="4"/>
            <a:r>
              <a:rPr lang="en-US" noProof="0"/>
              <a:t>Cinquième niveau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CF894DF-86D1-411C-9BC2-D3E9C3EA92A3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m/news/uk-england-somerset-68506901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649813-F59C-4C61-9890-20F019F245F2}" type="slidenum">
              <a:rPr lang="en-US" altLang="en-US" smtClean="0">
                <a:solidFill>
                  <a:srgbClr val="000000"/>
                </a:solidFill>
              </a:rPr>
              <a:t>1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490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5593F3C5-3889-0BDF-D644-FA77F679D2D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D1BAF6FB-D0CE-D5D8-7589-D677C4ACFC8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altLang="en-US" dirty="0"/>
          </a:p>
          <a:p>
            <a:r>
              <a:rPr lang="en-US" altLang="en-US" dirty="0"/>
              <a:t>Les Pays-Bas ont signalé pour la première fois un foyer de BTV-3 en septembre 2023.</a:t>
            </a:r>
          </a:p>
          <a:p>
            <a:r>
              <a:rPr lang="en-US" altLang="en-US" dirty="0"/>
              <a:t>Le décompte le plus récent, en date du 3 juin, fait état de 1563 cas cliniquement positifs et de 4463 cas PCR BTV-3 positifs Plus de 6000 cas</a:t>
            </a:r>
          </a:p>
          <a:p>
            <a:endParaRPr lang="en-CA" altLang="en-US" dirty="0"/>
          </a:p>
          <a:p>
            <a:r>
              <a:rPr lang="en-CA" altLang="en-US" dirty="0"/>
              <a:t>Des cas ont été signalés chez des bovins et des ovins, un cas chez un chien et quelques cas chez des alpagas/lamas.</a:t>
            </a:r>
          </a:p>
          <a:p>
            <a:endParaRPr lang="en-CA" altLang="en-US" dirty="0"/>
          </a:p>
          <a:p>
            <a:r>
              <a:rPr lang="en-CA" altLang="en-US" dirty="0"/>
              <a:t>Récemment, deux vaccins ont été mis à disposition, l'un en espagnol et l'autre en allemand.</a:t>
            </a:r>
          </a:p>
          <a:p>
            <a:endParaRPr lang="en-CA" altLang="en-US" dirty="0"/>
          </a:p>
          <a:p>
            <a:r>
              <a:rPr lang="en-CA" altLang="en-US" dirty="0"/>
              <a:t>En ce qui concerne l'espagnol, </a:t>
            </a:r>
            <a:r>
              <a:rPr lang="en-US" altLang="en-US" dirty="0"/>
              <a:t>qui a été approuvé dans le cadre d'une procédure accélérée, un total de deux millions de doses sera mis à la disposition des agriculteurs néerlandais d'ici à la fin du mois d'avril.</a:t>
            </a:r>
          </a:p>
          <a:p>
            <a:endParaRPr lang="en-US" altLang="en-US" dirty="0"/>
          </a:p>
          <a:p>
            <a:r>
              <a:rPr lang="en-US" altLang="en-US" dirty="0"/>
              <a:t>Les ovins auront besoin d'une dose et les bovins de deux doses administrées à trois semaines d'intervalle. Les animaux seront protégés environ 28 jours après la vaccination, la durée de l'immunité restant à déterminer.</a:t>
            </a:r>
          </a:p>
          <a:p>
            <a:br>
              <a:rPr lang="en-US" altLang="en-US" dirty="0"/>
            </a:br>
            <a:endParaRPr lang="en-CA" altLang="en-US" dirty="0"/>
          </a:p>
          <a:p>
            <a:endParaRPr lang="en-CA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376550-D6E5-398B-846D-3483F06E62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F5922EA-1037-4A62-90BD-8126611DC263}" type="slidenum">
              <a:rPr lang="en-US" altLang="en-US"/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91D7B75F-B289-F1C0-509F-51C41F55D33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43C4E397-14A4-5B3C-E974-368CFD51EF1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CA" altLang="en-US" dirty="0"/>
              <a:t>Passons maintenant aux autres pays d'Europe : la Belgique, l'Allemagne et le Royaume-Uni ont signalé des cas de BTV-3.</a:t>
            </a:r>
          </a:p>
          <a:p>
            <a:endParaRPr lang="en-CA" altLang="en-US" dirty="0"/>
          </a:p>
          <a:p>
            <a:r>
              <a:rPr lang="en-US" altLang="en-US" dirty="0"/>
              <a:t>Dans cette mise à jour, la Belgique a signalé 1 cas supplémentaire à la fin du mois d'avril 2024, soit un total de 8 cas.</a:t>
            </a:r>
          </a:p>
          <a:p>
            <a:r>
              <a:rPr lang="en-US" altLang="en-US" dirty="0"/>
              <a:t>L'Allemagne a signalé de nouveaux cas, mais les totaux diffèrent selon les systèmes, de sorte qu'il y a eu entre 40 et 56 foyers au total, avec de nouveaux cas au cours des deux dernières semaines.</a:t>
            </a:r>
          </a:p>
          <a:p>
            <a:endParaRPr lang="en-US" altLang="en-US" dirty="0"/>
          </a:p>
          <a:p>
            <a:r>
              <a:rPr lang="en-US" altLang="en-US" dirty="0"/>
              <a:t>Le Royaume-Uni n'a signalé aucun cas supplémentaire au cours des trois derniers mois et a publié une évaluation des risques.</a:t>
            </a:r>
            <a:endParaRPr lang="en-CA" altLang="en-US" dirty="0"/>
          </a:p>
          <a:p>
            <a:endParaRPr lang="en-US" altLang="en-US" dirty="0"/>
          </a:p>
          <a:p>
            <a:r>
              <a:rPr lang="en-US" altLang="en-US" dirty="0"/>
              <a:t>Et comme mentionné dans la dernière mise à jour, d'autres pays européens ne </a:t>
            </a:r>
            <a:r>
              <a:rPr lang="en-CA" altLang="en-US" dirty="0"/>
              <a:t>font </a:t>
            </a:r>
            <a:r>
              <a:rPr lang="en-US" altLang="en-US" dirty="0"/>
              <a:t>pas vraiment </a:t>
            </a:r>
            <a:r>
              <a:rPr lang="en-CA" altLang="en-US" dirty="0"/>
              <a:t>de surveillance s'ils n'ont pas un marché qui l'exige. Il y a donc encore beaucoup d'inconnues autour de la distribution du BTV-3 en Europe.</a:t>
            </a:r>
          </a:p>
          <a:p>
            <a:endParaRPr lang="en-CA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EB5A97-BE81-E3AE-0E87-2C84235661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3175361-B816-4AF7-B933-34C6D4CC67E2}" type="slidenum">
              <a:rPr lang="en-US" altLang="en-US"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B8FF9CAC-52E4-1278-2E35-B3FA6CFDCE8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3D093347-EFD5-C360-52FF-2120AA1F974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31863"/>
            <a:endParaRPr lang="en-CA" altLang="en-US" dirty="0"/>
          </a:p>
          <a:p>
            <a:pPr defTabSz="931863"/>
            <a:r>
              <a:rPr lang="en-US" altLang="en-US" dirty="0"/>
              <a:t>L'évaluation des risques au Royaume-Uni a porté sur le BTV-3 et un peu sur le BTV-8.</a:t>
            </a:r>
          </a:p>
          <a:p>
            <a:pPr defTabSz="931863"/>
            <a:endParaRPr lang="en-US" altLang="en-US" dirty="0"/>
          </a:p>
          <a:p>
            <a:pPr defTabSz="931863"/>
            <a:r>
              <a:rPr lang="en-US" altLang="en-US" dirty="0"/>
              <a:t>Ils ont conclu à une très forte probabilité d'introduction d'animaux d'élevage en Grande-Bretagne par le biais de moucherons infectés provenant d'Europe du Nord, avec toutefois une forte incertitude.</a:t>
            </a:r>
          </a:p>
          <a:p>
            <a:pPr defTabSz="931863"/>
            <a:endParaRPr lang="en-US" altLang="en-US" dirty="0"/>
          </a:p>
          <a:p>
            <a:pPr defTabSz="931863"/>
            <a:r>
              <a:rPr lang="en-US" altLang="en-US" dirty="0"/>
              <a:t>Une probabilité moyenne pour le BTV-8, par le biais d'une incursion éolienne, avec là encore une forte incertitude.</a:t>
            </a:r>
          </a:p>
          <a:p>
            <a:pPr defTabSz="931863"/>
            <a:endParaRPr lang="en-US" altLang="en-US" dirty="0"/>
          </a:p>
          <a:p>
            <a:pPr defTabSz="931863"/>
            <a:r>
              <a:rPr lang="en-US" altLang="en-US" dirty="0"/>
              <a:t>Une très faible probabilité d'hivernage du BTV-3 dans les culicoïdes, mais avec une forte incertitude.</a:t>
            </a:r>
          </a:p>
          <a:p>
            <a:pPr defTabSz="931863"/>
            <a:endParaRPr lang="en-US" altLang="en-US" dirty="0"/>
          </a:p>
          <a:p>
            <a:pPr defTabSz="931863"/>
            <a:r>
              <a:rPr lang="en-US" altLang="en-US" dirty="0"/>
              <a:t> et une très faible probabilité pour les animaux vivants importés ainsi que pour l'hivernage dans le bétail.</a:t>
            </a:r>
            <a:endParaRPr lang="en-CA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450540-3215-63E8-D30D-B9D7E9750E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6A80604-D188-4F4A-A3B2-4B89872955CE}" type="slidenum">
              <a:rPr lang="en-US" altLang="en-US"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17D11268-CE67-C4ED-D7BF-2DC198C209D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5A2249EF-CD83-39CD-755A-0CD20FA63A6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/>
              <a:t>Propagé par les culicoïdes - Le virus de Schmallenberg a touché des exploitations agricoles dans le </a:t>
            </a:r>
            <a:r>
              <a:rPr lang="en-US" altLang="en-US" u="sng" dirty="0">
                <a:hlinkClick r:id="rId3"/>
              </a:rPr>
              <a:t>Somerset, </a:t>
            </a:r>
            <a:r>
              <a:rPr lang="en-US" altLang="en-US" dirty="0"/>
              <a:t>les cas augmentant dans tout le sud-ouest. Les éleveurs signalent un nombre élevé de cas dans le sud-ouest de l'Angleterre, depuis le Devon et le Somerset jusqu'au Herefordshire et au Gloucestershire, certains d'entre eux déclarant que 40 % de leur cheptel est infecté. Les symptômes sont les suivants : avortements, mortinatalité, anomalies fœtales, réduction de la production laitière, fièvre et diarrhée.</a:t>
            </a:r>
          </a:p>
          <a:p>
            <a:endParaRPr lang="en-US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E8DA7D-7CF3-4329-8601-572284CDF0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871A22F-2380-4B82-8FFA-D683F736FE92}" type="slidenum">
              <a:rPr lang="en-US" altLang="en-US"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014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1093788"/>
            <a:ext cx="9144000" cy="1677987"/>
          </a:xfrm>
        </p:spPr>
        <p:txBody>
          <a:bodyPr anchor="b">
            <a:normAutofit/>
          </a:bodyPr>
          <a:lstStyle>
            <a:lvl1pPr algn="r">
              <a:defRPr sz="4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3101976"/>
            <a:ext cx="9144000" cy="1655762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8012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1C98A-C5DC-4C78-BD0D-CF5DC7D5F5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800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BD4FB-196E-454C-890F-5743748546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1869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1093788"/>
            <a:ext cx="9144000" cy="1677987"/>
          </a:xfrm>
        </p:spPr>
        <p:txBody>
          <a:bodyPr anchor="b">
            <a:normAutofit/>
          </a:bodyPr>
          <a:lstStyle>
            <a:lvl1pPr algn="r">
              <a:defRPr sz="4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3101976"/>
            <a:ext cx="9144000" cy="1655762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52891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 algn="r">
              <a:defRPr sz="600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79"/>
            <a:ext cx="10515600" cy="1500187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121022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E8B8BF-0D2C-4C21-BE06-B5EAB2CC26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7469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61C27-E525-4936-AB17-CC70CAE11B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9826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10515600" cy="40147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05005-A2BD-4EA7-A4F2-ECC9917BDC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6248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4919663" cy="40147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6172200" y="2057400"/>
            <a:ext cx="5181600" cy="40005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D88CC-3724-4177-8A10-A07FEA90FC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0509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EB11BD-7F14-4F91-8947-B0C10C4662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9077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9EFC7B-1F01-47C1-94B2-1DD2E7ECA0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169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 algn="r">
              <a:defRPr sz="600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79"/>
            <a:ext cx="10515600" cy="1500187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22089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558BC0-E079-4D64-A772-7AD61B3700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2987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40C8FD-AE25-47E3-9686-7FB76AAFB3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1021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CE0F54-C0E7-40D7-B72E-A83781454C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546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C2B47-41F2-42A5-AA41-34CCD96695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255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FB889-B1E1-40D0-9118-58010DD0FC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897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10515600" cy="40147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12CC5-A507-4028-B3C9-257C8E7073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710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4919663" cy="40147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6172200" y="2057400"/>
            <a:ext cx="5181600" cy="40005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1C94A-5837-4538-A85E-3BC9A11D40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805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8459C-5D3F-466B-B70D-EFCCECAFA1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924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FD813-48F2-42F0-8FCF-ACF9E18731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455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ACA56-2288-4290-B789-2225FFBF14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089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Cliquez pour modifier le style du titre principal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Modifier les styles du texte maître</a:t>
            </a:r>
          </a:p>
          <a:p>
            <a:pPr lvl="1"/>
            <a:r>
              <a:rPr lang="en-US" altLang="en-US"/>
              <a:t>Deuxième niveau</a:t>
            </a:r>
          </a:p>
          <a:p>
            <a:pPr lvl="2"/>
            <a:r>
              <a:rPr lang="en-US" altLang="en-US"/>
              <a:t>Troisième niveau</a:t>
            </a:r>
          </a:p>
          <a:p>
            <a:pPr lvl="3"/>
            <a:r>
              <a:rPr lang="en-US" altLang="en-US"/>
              <a:t>Quatrième niveau</a:t>
            </a:r>
          </a:p>
          <a:p>
            <a:pPr lvl="4"/>
            <a:r>
              <a:rPr lang="en-US" altLang="en-US"/>
              <a:t>Cinquième niveau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195B727-CB92-4FD5-AF0D-B54F541D4673}" type="datetime1">
              <a:rPr lang="en-US"/>
              <a:t>6/21/2024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0D9DBF5-9739-45F5-BA36-F9FB46B79EF0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3" r:id="rId1"/>
    <p:sldLayoutId id="2147484334" r:id="rId2"/>
    <p:sldLayoutId id="2147484335" r:id="rId3"/>
    <p:sldLayoutId id="2147484336" r:id="rId4"/>
    <p:sldLayoutId id="2147484337" r:id="rId5"/>
    <p:sldLayoutId id="2147484338" r:id="rId6"/>
    <p:sldLayoutId id="2147484339" r:id="rId7"/>
    <p:sldLayoutId id="2147484340" r:id="rId8"/>
    <p:sldLayoutId id="2147484341" r:id="rId9"/>
    <p:sldLayoutId id="2147484342" r:id="rId10"/>
    <p:sldLayoutId id="2147484343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Cliquez pour modifier le style du titre principal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Modifier les styles du texte maître</a:t>
            </a:r>
          </a:p>
          <a:p>
            <a:pPr lvl="1"/>
            <a:r>
              <a:rPr lang="en-US" altLang="en-US"/>
              <a:t>Deuxième niveau</a:t>
            </a:r>
          </a:p>
          <a:p>
            <a:pPr lvl="2"/>
            <a:r>
              <a:rPr lang="en-US" altLang="en-US"/>
              <a:t>Troisième niveau</a:t>
            </a:r>
          </a:p>
          <a:p>
            <a:pPr lvl="3"/>
            <a:r>
              <a:rPr lang="en-US" altLang="en-US"/>
              <a:t>Quatrième niveau</a:t>
            </a:r>
          </a:p>
          <a:p>
            <a:pPr lvl="4"/>
            <a:r>
              <a:rPr lang="en-US" altLang="en-US"/>
              <a:t>Cinquième niveau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245D205-F469-44CF-AE36-008120FB9082}" type="datetime1">
              <a:rPr lang="en-US"/>
              <a:t>6/21/2024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9C433E2-722F-4EA6-B9E2-443B5DE69A9A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44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5" r:id="rId1"/>
    <p:sldLayoutId id="2147484346" r:id="rId2"/>
    <p:sldLayoutId id="2147484347" r:id="rId3"/>
    <p:sldLayoutId id="2147484348" r:id="rId4"/>
    <p:sldLayoutId id="2147484349" r:id="rId5"/>
    <p:sldLayoutId id="2147484350" r:id="rId6"/>
    <p:sldLayoutId id="2147484351" r:id="rId7"/>
    <p:sldLayoutId id="2147484352" r:id="rId8"/>
    <p:sldLayoutId id="2147484353" r:id="rId9"/>
    <p:sldLayoutId id="2147484354" r:id="rId10"/>
    <p:sldLayoutId id="2147484355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zd.c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s://www.nvwa.nl/onderwerpen/blauwtong/documenten/dier/dierziekten/overige-dierziekten/publicaties/index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dutchnews.nl/2024/05/second-vaccine-against-bluetongue-welcomed-by-sheep-farmers/" TargetMode="External"/><Relationship Id="rId5" Type="http://schemas.openxmlformats.org/officeDocument/2006/relationships/hyperlink" Target="https://www.farminguk.com/news/questions-for-uk-as-new-bluetongue-vaccine-approved-in-holland_64601.html" TargetMode="External"/><Relationship Id="rId4" Type="http://schemas.openxmlformats.org/officeDocument/2006/relationships/hyperlink" Target="https://www.wur.nl/en/research-results/research-institutes/bioveterinary-research/show-bvr/bluetongue-found-in-dutch-dog.htm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.de/en/news/short-messages/short-message/first-outbreak-of-bluetongue-serotype-3-in-germany-confirmed/" TargetMode="External"/><Relationship Id="rId3" Type="http://schemas.openxmlformats.org/officeDocument/2006/relationships/hyperlink" Target="https://wahis.woah.org/#/in-review/5330" TargetMode="External"/><Relationship Id="rId7" Type="http://schemas.openxmlformats.org/officeDocument/2006/relationships/hyperlink" Target="https://wahis.woah.org/#/in-review/5274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moriskin.sciensano.be/shiny/bluetongue/" TargetMode="External"/><Relationship Id="rId5" Type="http://schemas.openxmlformats.org/officeDocument/2006/relationships/hyperlink" Target="https://wahis.woah.org/#/in-review/5265" TargetMode="External"/><Relationship Id="rId4" Type="http://schemas.openxmlformats.org/officeDocument/2006/relationships/hyperlink" Target="https://www.gov.uk/guidance/bluetongu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assets.publishing.service.gov.uk/media/664dcb7eae748c43d3794018/Risk_assessment_for_entry_of_bluetongue_virus__BTV-3_and_BTV-8__into_Great_Britain.pdf" TargetMode="Externa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m/news/uk-england-somerset-68506901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hyperlink" Target="https://www.nadis.org.uk/disease-a-z/cattle/schmallenberg-virus-sbv/" TargetMode="External"/><Relationship Id="rId4" Type="http://schemas.openxmlformats.org/officeDocument/2006/relationships/hyperlink" Target="https://www.nfuonline.com/updates-and-information/schmallenberg-what-you-need-to-know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utchnews.nl/2024/04/q-fever-found-on-sheep-farm-in-brabant-first-case-in-8-years/#:~:text=The%20highly%20infectious%20sheep%20and,in%20the%20Netherlands%20since%202016." TargetMode="Externa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rownfieldagnews.com/news/asian-longhorned-tick-confirmed-in-illinois/#:~:text=Asian%20longhorned%20ticks%20have%20been,carry%20diseases%20that%20affect%20cattle.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nc.cdc.gov/eid/article/30/4/22-1604_article" TargetMode="External"/><Relationship Id="rId2" Type="http://schemas.openxmlformats.org/officeDocument/2006/relationships/hyperlink" Target="https://www.mdpi.com/1422-0067/25/5/3063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2800" dirty="0" err="1"/>
              <a:t>Communauté pour </a:t>
            </a:r>
            <a:r>
              <a:rPr lang="fr-FR" sz="2800" dirty="0"/>
              <a:t>les </a:t>
            </a:r>
            <a:r>
              <a:rPr lang="fr-FR" sz="2800" dirty="0" err="1"/>
              <a:t>maladies émergentes </a:t>
            </a:r>
            <a:r>
              <a:rPr lang="fr-FR" sz="2800" dirty="0"/>
              <a:t>et </a:t>
            </a:r>
            <a:r>
              <a:rPr lang="fr-FR" sz="2800" dirty="0" err="1"/>
              <a:t>zoonotiques</a:t>
            </a:r>
            <a:br>
              <a:rPr lang="fr-FR" sz="2800" dirty="0"/>
            </a:br>
            <a:r>
              <a:rPr lang="fr-FR" sz="2000" i="1" dirty="0" err="1"/>
              <a:t>Identifier les risques émergents grâce à l'</a:t>
            </a:r>
            <a:r>
              <a:rPr lang="fr-FR" sz="2000" i="1" dirty="0"/>
              <a:t>intelligence collective</a:t>
            </a:r>
            <a:endParaRPr lang="en-CA" sz="2000" i="1" dirty="0"/>
          </a:p>
        </p:txBody>
      </p:sp>
      <p:sp>
        <p:nvSpPr>
          <p:cNvPr id="14339" name="Subtitle 1"/>
          <p:cNvSpPr>
            <a:spLocks noGrp="1"/>
          </p:cNvSpPr>
          <p:nvPr>
            <p:ph type="subTitle" idx="1"/>
          </p:nvPr>
        </p:nvSpPr>
        <p:spPr>
          <a:xfrm>
            <a:off x="3048000" y="3101975"/>
            <a:ext cx="9144000" cy="1123950"/>
          </a:xfrm>
        </p:spPr>
        <p:txBody>
          <a:bodyPr/>
          <a:lstStyle/>
          <a:p>
            <a:pPr eaLnBrk="1" hangingPunct="1"/>
            <a:r>
              <a:rPr lang="en-CA" altLang="en-US" dirty="0"/>
              <a:t>CEZD - Mise à jour du réseau des petits ruminants du CAHSS</a:t>
            </a:r>
          </a:p>
          <a:p>
            <a:pPr eaLnBrk="1" hangingPunct="1"/>
            <a:r>
              <a:rPr lang="en-CA" altLang="en-US" dirty="0"/>
              <a:t>19 juin 2024</a:t>
            </a: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448800" y="6356350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65D84322-D45D-4E35-B089-2601BE7D71B2}" type="slidenum">
              <a:rPr lang="en-US" altLang="en-US" sz="1200" smtClean="0">
                <a:solidFill>
                  <a:srgbClr val="898989"/>
                </a:solidFill>
              </a:r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4341" name="TextBox 4"/>
          <p:cNvSpPr txBox="1">
            <a:spLocks noChangeArrowheads="1"/>
          </p:cNvSpPr>
          <p:nvPr/>
        </p:nvSpPr>
        <p:spPr bwMode="auto">
          <a:xfrm>
            <a:off x="9380538" y="5749925"/>
            <a:ext cx="28114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en-US" sz="3600" b="1">
                <a:solidFill>
                  <a:srgbClr val="FFFFFF"/>
                </a:solidFill>
                <a:hlinkClick r:id="rId3"/>
              </a:rPr>
              <a:t>www.cezd.ca </a:t>
            </a:r>
            <a:endParaRPr lang="en-US" altLang="en-US" sz="36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282483"/>
      </p:ext>
    </p:extLst>
  </p:cSld>
  <p:clrMapOvr>
    <a:masterClrMapping/>
  </p:clrMapOvr>
  <p:transition spd="slow" advTm="26445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FC8C173-5B06-A80A-5298-3D9645DA4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23813"/>
            <a:ext cx="10515600" cy="1325562"/>
          </a:xfrm>
        </p:spPr>
        <p:txBody>
          <a:bodyPr/>
          <a:lstStyle/>
          <a:p>
            <a:pPr>
              <a:defRPr/>
            </a:pPr>
            <a:r>
              <a:rPr lang="en-US" sz="3200" dirty="0"/>
              <a:t>Virus de la fièvre catarrhale du mouton (BTV-3) en Europe</a:t>
            </a:r>
            <a:endParaRPr lang="en-CA" sz="3200" dirty="0"/>
          </a:p>
        </p:txBody>
      </p:sp>
      <p:sp>
        <p:nvSpPr>
          <p:cNvPr id="18435" name="Content Placeholder 9">
            <a:extLst>
              <a:ext uri="{FF2B5EF4-FFF2-40B4-BE49-F238E27FC236}">
                <a16:creationId xmlns:a16="http://schemas.microsoft.com/office/drawing/2014/main" id="{97BEC4E1-DED2-4300-C6FE-961E860322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700" y="965200"/>
            <a:ext cx="6165850" cy="589280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CA" altLang="en-US" b="1" dirty="0"/>
              <a:t>Pays-Bas</a:t>
            </a:r>
          </a:p>
          <a:p>
            <a:pPr>
              <a:defRPr/>
            </a:pPr>
            <a:r>
              <a:rPr lang="en-CA" altLang="en-US" dirty="0"/>
              <a:t>Premier rapport le 5 septembre 2023</a:t>
            </a:r>
          </a:p>
          <a:p>
            <a:pPr>
              <a:defRPr/>
            </a:pPr>
            <a:r>
              <a:rPr lang="en-CA" altLang="en-US" dirty="0">
                <a:hlinkClick r:id="rId3"/>
              </a:rPr>
              <a:t>Rapports </a:t>
            </a:r>
            <a:r>
              <a:rPr lang="en-CA" altLang="en-US" dirty="0"/>
              <a:t>les plus </a:t>
            </a:r>
            <a:r>
              <a:rPr lang="en-CA" altLang="en-US" dirty="0">
                <a:hlinkClick r:id="rId3"/>
              </a:rPr>
              <a:t>récents</a:t>
            </a:r>
            <a:endParaRPr lang="en-CA" altLang="en-US" dirty="0"/>
          </a:p>
          <a:p>
            <a:pPr lvl="1">
              <a:defRPr/>
            </a:pPr>
            <a:r>
              <a:rPr lang="en-CA" altLang="en-US" b="1" dirty="0"/>
              <a:t>Nouvelle carte pour 2024, 1 seul cas confirmé</a:t>
            </a:r>
          </a:p>
          <a:p>
            <a:pPr marL="0" indent="0">
              <a:buNone/>
              <a:defRPr/>
            </a:pPr>
            <a:r>
              <a:rPr lang="en-CA" altLang="en-US" dirty="0"/>
              <a:t>2023</a:t>
            </a:r>
          </a:p>
          <a:p>
            <a:pPr>
              <a:defRPr/>
            </a:pPr>
            <a:r>
              <a:rPr lang="en-CA" altLang="en-US" dirty="0"/>
              <a:t>Cas chez les bovins et les ovins</a:t>
            </a:r>
          </a:p>
          <a:p>
            <a:pPr>
              <a:defRPr/>
            </a:pPr>
            <a:r>
              <a:rPr lang="en-CA" altLang="en-US" dirty="0"/>
              <a:t>Cas rare : Une </a:t>
            </a:r>
            <a:r>
              <a:rPr lang="en-CA" altLang="en-US" dirty="0">
                <a:hlinkClick r:id="rId4"/>
              </a:rPr>
              <a:t>chienne </a:t>
            </a:r>
            <a:r>
              <a:rPr lang="en-CA" altLang="en-US" dirty="0"/>
              <a:t>enceinte de 3,5 ans a également été testée positive.</a:t>
            </a:r>
          </a:p>
          <a:p>
            <a:pPr>
              <a:defRPr/>
            </a:pPr>
            <a:r>
              <a:rPr lang="en-CA" altLang="en-US" dirty="0"/>
              <a:t>Quelques cas chez les lamas/alpagas</a:t>
            </a:r>
          </a:p>
          <a:p>
            <a:pPr>
              <a:defRPr/>
            </a:pPr>
            <a:r>
              <a:rPr lang="en-CA" altLang="en-US" b="1" dirty="0">
                <a:solidFill>
                  <a:srgbClr val="7030A0"/>
                </a:solidFill>
              </a:rPr>
              <a:t>Deux vaccins contre le BTV-3 désormais disponibles</a:t>
            </a:r>
          </a:p>
          <a:p>
            <a:pPr lvl="1">
              <a:defRPr/>
            </a:pPr>
            <a:r>
              <a:rPr lang="en-CA" altLang="en-US" dirty="0">
                <a:hlinkClick r:id="rId5"/>
              </a:rPr>
              <a:t>Espagnol </a:t>
            </a:r>
            <a:r>
              <a:rPr lang="en-CA" altLang="en-US" dirty="0"/>
              <a:t>et </a:t>
            </a:r>
            <a:r>
              <a:rPr lang="en-CA" altLang="en-US" dirty="0">
                <a:hlinkClick r:id="rId6"/>
              </a:rPr>
              <a:t>allemand</a:t>
            </a:r>
            <a:endParaRPr lang="en-CA" altLang="en-US" dirty="0"/>
          </a:p>
          <a:p>
            <a:pPr>
              <a:defRPr/>
            </a:pPr>
            <a:endParaRPr lang="en-CA" altLang="en-US" dirty="0"/>
          </a:p>
          <a:p>
            <a:pPr>
              <a:defRPr/>
            </a:pPr>
            <a:endParaRPr lang="en-CA" altLang="en-US" dirty="0"/>
          </a:p>
          <a:p>
            <a:pPr lvl="1">
              <a:defRPr/>
            </a:pPr>
            <a:endParaRPr lang="en-CA" alt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F46270-9917-AE13-C93D-959B677126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08169" y="0"/>
            <a:ext cx="4883831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0B0FE3D-253A-24AB-9E38-BC03C2B1DD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39391" y="23813"/>
            <a:ext cx="545260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CBD021F-E1CA-45B1-58EA-B5ADF4397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363" y="0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 sz="3200" dirty="0"/>
              <a:t>Virus de la fièvre catarrhale du mouton (BTV-3) en Europe</a:t>
            </a:r>
            <a:endParaRPr lang="en-CA" sz="3200" dirty="0"/>
          </a:p>
        </p:txBody>
      </p:sp>
      <p:sp>
        <p:nvSpPr>
          <p:cNvPr id="6" name="Content Placeholder 9">
            <a:extLst>
              <a:ext uri="{FF2B5EF4-FFF2-40B4-BE49-F238E27FC236}">
                <a16:creationId xmlns:a16="http://schemas.microsoft.com/office/drawing/2014/main" id="{C0B0DB72-60A2-A0B8-BC5D-D43C10E9F8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54800" y="1087438"/>
            <a:ext cx="5380038" cy="518636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CA" altLang="en-US" b="1" dirty="0">
                <a:hlinkClick r:id="rId3"/>
              </a:rPr>
              <a:t>ROYAUME-UNI</a:t>
            </a:r>
            <a:endParaRPr lang="en-CA" altLang="en-US" dirty="0"/>
          </a:p>
          <a:p>
            <a:pPr>
              <a:defRPr/>
            </a:pPr>
            <a:r>
              <a:rPr lang="en-CA" altLang="en-US" dirty="0"/>
              <a:t>Nov 10, 2023 cas de sérotype 3 du virus de la fièvre catarrhale du mouton chez des bovins dans le </a:t>
            </a:r>
            <a:r>
              <a:rPr lang="en-CA" altLang="en-US" dirty="0">
                <a:hlinkClick r:id="rId3"/>
              </a:rPr>
              <a:t>Kent</a:t>
            </a:r>
            <a:endParaRPr lang="en-CA" altLang="en-US" dirty="0"/>
          </a:p>
          <a:p>
            <a:pPr>
              <a:defRPr/>
            </a:pPr>
            <a:r>
              <a:rPr lang="en-US" altLang="en-US" dirty="0"/>
              <a:t>Au 1er mars, </a:t>
            </a:r>
            <a:r>
              <a:rPr lang="en-CA" dirty="0"/>
              <a:t>123 cas de BTV ont été confirmés en </a:t>
            </a:r>
            <a:r>
              <a:rPr lang="en-CA" dirty="0">
                <a:hlinkClick r:id="rId4"/>
              </a:rPr>
              <a:t>Angleterre </a:t>
            </a:r>
            <a:r>
              <a:rPr lang="en-CA" dirty="0"/>
              <a:t>sur 73 sites dans 4 comtés.</a:t>
            </a:r>
          </a:p>
          <a:p>
            <a:pPr lvl="1">
              <a:defRPr/>
            </a:pPr>
            <a:r>
              <a:rPr lang="en-CA" dirty="0"/>
              <a:t>116 cas chez les bovins, 7 cas chez les ovins </a:t>
            </a:r>
          </a:p>
          <a:p>
            <a:pPr lvl="1">
              <a:defRPr/>
            </a:pPr>
            <a:r>
              <a:rPr lang="en-CA" dirty="0"/>
              <a:t>Le sérotype 3 du virus de la fièvre catarrhale ovine a été détecté dans le Kent, le Suffolk, le Norfolk et la région de l'Oregon.</a:t>
            </a:r>
          </a:p>
          <a:p>
            <a:pPr>
              <a:defRPr/>
            </a:pPr>
            <a:r>
              <a:rPr lang="en-CA" b="1" dirty="0">
                <a:solidFill>
                  <a:srgbClr val="7030A0"/>
                </a:solidFill>
              </a:rPr>
              <a:t>Pas de rapport supplémentaire à l'OMAH depuis la fin du mois de mars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CA" altLang="en-US" dirty="0"/>
          </a:p>
        </p:txBody>
      </p:sp>
      <p:sp>
        <p:nvSpPr>
          <p:cNvPr id="18436" name="Rectangle 2">
            <a:extLst>
              <a:ext uri="{FF2B5EF4-FFF2-40B4-BE49-F238E27FC236}">
                <a16:creationId xmlns:a16="http://schemas.microsoft.com/office/drawing/2014/main" id="{60DE55F8-381B-6800-69B9-C0CA726D71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7613" y="38338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CA" altLang="en-US" sz="1800"/>
          </a:p>
        </p:txBody>
      </p:sp>
      <p:sp>
        <p:nvSpPr>
          <p:cNvPr id="8" name="Content Placeholder 9">
            <a:extLst>
              <a:ext uri="{FF2B5EF4-FFF2-40B4-BE49-F238E27FC236}">
                <a16:creationId xmlns:a16="http://schemas.microsoft.com/office/drawing/2014/main" id="{EF69CC88-CDFD-D32D-A806-AD07293E4D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0400" y="1087438"/>
            <a:ext cx="5994400" cy="52054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CA" altLang="en-US" b="1" dirty="0">
                <a:hlinkClick r:id="rId5"/>
              </a:rPr>
              <a:t>Belgique</a:t>
            </a:r>
            <a:endParaRPr lang="en-CA" altLang="en-US" dirty="0"/>
          </a:p>
          <a:p>
            <a:pPr>
              <a:defRPr/>
            </a:pPr>
            <a:r>
              <a:rPr lang="en-CA" altLang="en-US" dirty="0"/>
              <a:t>10 octobre 2023 cas de sérotype 3 du virus de la fièvre catarrhale ovine chez des moutons à </a:t>
            </a:r>
            <a:r>
              <a:rPr lang="en-CA" altLang="en-US" dirty="0">
                <a:hlinkClick r:id="rId5"/>
              </a:rPr>
              <a:t>Merksplas</a:t>
            </a:r>
            <a:endParaRPr lang="en-CA" altLang="en-US" dirty="0"/>
          </a:p>
          <a:p>
            <a:pPr>
              <a:defRPr/>
            </a:pPr>
            <a:r>
              <a:rPr lang="en-CA" altLang="en-US" dirty="0"/>
              <a:t>Aucun cas supplémentaire n'a été signalé au WOAH, mais un total de </a:t>
            </a:r>
            <a:r>
              <a:rPr lang="en-CA" altLang="en-US" b="1" dirty="0"/>
              <a:t>8 </a:t>
            </a:r>
            <a:r>
              <a:rPr lang="en-CA" altLang="en-US" dirty="0"/>
              <a:t>sur le </a:t>
            </a:r>
            <a:r>
              <a:rPr lang="en-CA" altLang="en-US" dirty="0">
                <a:hlinkClick r:id="rId6"/>
              </a:rPr>
              <a:t>tableau de bord.</a:t>
            </a:r>
            <a:endParaRPr lang="en-CA" altLang="en-US" dirty="0"/>
          </a:p>
          <a:p>
            <a:pPr>
              <a:defRPr/>
            </a:pPr>
            <a:r>
              <a:rPr lang="en-CA" altLang="en-US" b="1" dirty="0">
                <a:solidFill>
                  <a:srgbClr val="7030A0"/>
                </a:solidFill>
              </a:rPr>
              <a:t>1 cas supplémentaire fin avril 2024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CA" altLang="en-US" b="1" dirty="0">
                <a:hlinkClick r:id="rId7"/>
              </a:rPr>
              <a:t>Allemagne</a:t>
            </a:r>
            <a:endParaRPr lang="en-CA" altLang="en-US" b="1" dirty="0"/>
          </a:p>
          <a:p>
            <a:pPr>
              <a:defRPr/>
            </a:pPr>
            <a:r>
              <a:rPr lang="en-CA" altLang="en-US" dirty="0"/>
              <a:t>13 oct. 2023 cas de sérotype 3 du virus de la fièvre catarrhale ovine à </a:t>
            </a:r>
            <a:r>
              <a:rPr lang="en-CA" altLang="en-US" dirty="0">
                <a:hlinkClick r:id="rId8"/>
              </a:rPr>
              <a:t>Clèves</a:t>
            </a:r>
            <a:endParaRPr lang="en-CA" altLang="en-US" dirty="0"/>
          </a:p>
          <a:p>
            <a:pPr>
              <a:defRPr/>
            </a:pPr>
            <a:r>
              <a:rPr lang="en-CA" altLang="en-US" dirty="0"/>
              <a:t>Cas chez les bovins et les ovins</a:t>
            </a:r>
          </a:p>
          <a:p>
            <a:pPr>
              <a:defRPr/>
            </a:pPr>
            <a:r>
              <a:rPr lang="en-CA" altLang="en-US" b="1" dirty="0">
                <a:solidFill>
                  <a:srgbClr val="7030A0"/>
                </a:solidFill>
              </a:rPr>
              <a:t>Au 17 juin, 40 foyers ont été signalés à WOAH, RA mentionne 56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36EBBAF-62D1-6042-E33C-30F785D4B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263" y="-14288"/>
            <a:ext cx="6180137" cy="1325563"/>
          </a:xfrm>
        </p:spPr>
        <p:txBody>
          <a:bodyPr/>
          <a:lstStyle/>
          <a:p>
            <a:pPr>
              <a:defRPr/>
            </a:pPr>
            <a:r>
              <a:rPr lang="en-US" sz="3200" dirty="0"/>
              <a:t>Virus de la fièvre catarrhale du mouton - Évaluation des risques au Royaume-Uni (BTV-3 et BTV-8)</a:t>
            </a:r>
            <a:endParaRPr lang="en-CA" sz="3200" dirty="0"/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CDC2334C-96D2-9F49-22A2-7ABA6D3887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7613" y="38338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CA" altLang="en-US" sz="1800"/>
          </a:p>
        </p:txBody>
      </p:sp>
      <p:pic>
        <p:nvPicPr>
          <p:cNvPr id="20484" name="Picture 2">
            <a:extLst>
              <a:ext uri="{FF2B5EF4-FFF2-40B4-BE49-F238E27FC236}">
                <a16:creationId xmlns:a16="http://schemas.microsoft.com/office/drawing/2014/main" id="{974F0F52-70DA-FA14-67A3-83E3C55780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582613"/>
            <a:ext cx="6210300" cy="307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5">
            <a:extLst>
              <a:ext uri="{FF2B5EF4-FFF2-40B4-BE49-F238E27FC236}">
                <a16:creationId xmlns:a16="http://schemas.microsoft.com/office/drawing/2014/main" id="{98AE8773-E837-030F-25B2-C1323DFB03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714750"/>
            <a:ext cx="6210300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051326E-DD9B-4619-0DEE-C4EBAFED03F3}"/>
              </a:ext>
            </a:extLst>
          </p:cNvPr>
          <p:cNvSpPr/>
          <p:nvPr/>
        </p:nvSpPr>
        <p:spPr>
          <a:xfrm>
            <a:off x="360363" y="1190625"/>
            <a:ext cx="5354637" cy="56324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ea typeface="Calibri" panose="020F0502020204030204" pitchFamily="34" charset="0"/>
              </a:rPr>
              <a:t>La probabilité d'une nouvelle introduction du BTV-3 dans le bétail en Grande-Bretagne par le biais de moucherons piqueurs infectés provenant d'Europe du Nord est </a:t>
            </a:r>
            <a:r>
              <a:rPr lang="en-US" sz="2000" b="1" u="sng" dirty="0">
                <a:ea typeface="Calibri" panose="020F0502020204030204" pitchFamily="34" charset="0"/>
              </a:rPr>
              <a:t>très élevée.</a:t>
            </a:r>
          </a:p>
          <a:p>
            <a:pPr>
              <a:defRPr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ea typeface="Calibri" panose="020F0502020204030204" pitchFamily="34" charset="0"/>
              </a:rPr>
              <a:t>Probabilité </a:t>
            </a:r>
            <a:r>
              <a:rPr lang="en-US" sz="2000" b="1" u="sng" dirty="0">
                <a:ea typeface="Calibri" panose="020F0502020204030204" pitchFamily="34" charset="0"/>
              </a:rPr>
              <a:t>moyenne </a:t>
            </a:r>
            <a:r>
              <a:rPr lang="en-US" sz="2000" dirty="0">
                <a:ea typeface="Calibri" panose="020F0502020204030204" pitchFamily="34" charset="0"/>
              </a:rPr>
              <a:t>pour le BTV-8 par incursion éolienne</a:t>
            </a:r>
          </a:p>
          <a:p>
            <a:pPr>
              <a:defRPr/>
            </a:pPr>
            <a:endParaRPr lang="en-US" sz="2000" dirty="0"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000" b="1" u="sng" dirty="0">
                <a:ea typeface="Calibri" panose="020F0502020204030204" pitchFamily="34" charset="0"/>
              </a:rPr>
              <a:t>Très faible </a:t>
            </a:r>
            <a:r>
              <a:rPr lang="en-US" sz="2000" dirty="0">
                <a:ea typeface="Calibri" panose="020F0502020204030204" pitchFamily="34" charset="0"/>
              </a:rPr>
              <a:t>probabilité d'hivernage du BTV-3 dans le bétail et dans les culicoïdes - toutefois, l'incertitude concernant les culicoïdes est élevée.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2000" dirty="0"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000" b="1" u="sng" dirty="0">
                <a:ea typeface="Calibri" panose="020F0502020204030204" pitchFamily="34" charset="0"/>
              </a:rPr>
              <a:t>Très faible </a:t>
            </a:r>
            <a:r>
              <a:rPr lang="en-US" sz="2000" dirty="0">
                <a:ea typeface="Calibri" panose="020F0502020204030204" pitchFamily="34" charset="0"/>
              </a:rPr>
              <a:t>probabilité d'importation d'animaux vivants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2000" dirty="0"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CA" sz="2000" dirty="0">
                <a:hlinkClick r:id="rId5"/>
              </a:rPr>
              <a:t>Évaluation des risques liés au virus de la fièvre catarrhale du mouton (BTV-3 et BTV-8) : Risk assessment of entry into Great Britain (publishing.service.gov.uk)</a:t>
            </a:r>
            <a:endParaRPr lang="en-US" sz="2000" dirty="0">
              <a:ea typeface="Calibri" panose="020F0502020204030204" pitchFamily="34" charset="0"/>
            </a:endParaRP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AF99B8-6670-DE0D-DE2B-E34FBB1C62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249680"/>
            <a:ext cx="5089525" cy="4822508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CA" sz="3200" b="1" dirty="0"/>
              <a:t>Le virus de Schmallenberg au Royaume-Uni</a:t>
            </a:r>
          </a:p>
          <a:p>
            <a:pPr>
              <a:defRPr/>
            </a:pPr>
            <a:r>
              <a:rPr lang="en-US" dirty="0"/>
              <a:t>mars 2024</a:t>
            </a:r>
          </a:p>
          <a:p>
            <a:pPr>
              <a:defRPr/>
            </a:pPr>
            <a:r>
              <a:rPr lang="en-US" dirty="0"/>
              <a:t>Exploitations touchées dans le </a:t>
            </a:r>
            <a:r>
              <a:rPr lang="en-US" u="sng" dirty="0">
                <a:hlinkClick r:id="rId3"/>
              </a:rPr>
              <a:t>Somerset</a:t>
            </a:r>
            <a:endParaRPr lang="en-US" dirty="0"/>
          </a:p>
          <a:p>
            <a:pPr>
              <a:defRPr/>
            </a:pPr>
            <a:r>
              <a:rPr lang="en-US" dirty="0"/>
              <a:t>Nombre élevé de cas dans la ceinture sud-ouest de l'Angleterre, du Devon et du Somerset jusqu'au Herefordshire et au Gloucestershire. </a:t>
            </a:r>
          </a:p>
          <a:p>
            <a:pPr>
              <a:defRPr/>
            </a:pPr>
            <a:r>
              <a:rPr lang="en-US" dirty="0"/>
              <a:t>Certains éleveurs déclarent que 40 % de leur cheptel est infecté.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17EABE-C78F-2B65-6925-D40D09E5D38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242176F-50BF-4F13-8AF1-77A6E2EC48D1}" type="slidenum">
              <a:rPr lang="en-US" altLang="en-US">
                <a:solidFill>
                  <a:srgbClr val="898989"/>
                </a:solidFill>
              </a:rPr>
              <a:t>5</a:t>
            </a:fld>
            <a:endParaRPr lang="en-US" altLang="en-US">
              <a:solidFill>
                <a:srgbClr val="898989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DDF8975-E5CA-4953-084D-32D012A35506}"/>
              </a:ext>
            </a:extLst>
          </p:cNvPr>
          <p:cNvSpPr txBox="1">
            <a:spLocks/>
          </p:cNvSpPr>
          <p:nvPr/>
        </p:nvSpPr>
        <p:spPr bwMode="auto">
          <a:xfrm>
            <a:off x="6532728" y="645359"/>
            <a:ext cx="5851525" cy="2002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dirty="0">
                <a:hlinkClick r:id="rId4"/>
              </a:rPr>
              <a:t>Informations et conseils sur le virus de Schmallenberg de la part de la NFU - </a:t>
            </a:r>
            <a:r>
              <a:rPr lang="en-US" dirty="0" err="1">
                <a:hlinkClick r:id="rId4"/>
              </a:rPr>
              <a:t>NFUonline</a:t>
            </a:r>
            <a:endParaRPr lang="en-CA" dirty="0"/>
          </a:p>
        </p:txBody>
      </p:sp>
      <p:pic>
        <p:nvPicPr>
          <p:cNvPr id="6" name="Picture 5">
            <a:hlinkClick r:id="rId5"/>
            <a:extLst>
              <a:ext uri="{FF2B5EF4-FFF2-40B4-BE49-F238E27FC236}">
                <a16:creationId xmlns:a16="http://schemas.microsoft.com/office/drawing/2014/main" id="{28D65618-AB05-FF24-AD64-9ED14E346B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4277" y="2143774"/>
            <a:ext cx="5660002" cy="43951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3366D-E2B0-28D4-8BE2-B1D5ED203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La fièvre Q découverte dans une ferme ovine du Brabant, premier cas en 8 ans - DutchNews.nl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D1DDF5-11E0-0CF0-1C5E-F08F05CA87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0051" y="1825625"/>
            <a:ext cx="5619750" cy="4351338"/>
          </a:xfrm>
        </p:spPr>
        <p:txBody>
          <a:bodyPr/>
          <a:lstStyle/>
          <a:p>
            <a:r>
              <a:rPr lang="en-CA" i="1" dirty="0"/>
              <a:t>Coxiella </a:t>
            </a:r>
            <a:r>
              <a:rPr lang="en-CA" i="1" dirty="0" err="1"/>
              <a:t>burnetti </a:t>
            </a:r>
            <a:r>
              <a:rPr lang="en-CA" dirty="0"/>
              <a:t>détectée dans des échantillons provenant du réservoir à lait d'une ferme ovine (avril 2024)</a:t>
            </a:r>
          </a:p>
          <a:p>
            <a:r>
              <a:rPr lang="en-CA" dirty="0"/>
              <a:t>25 jeunes animaux, récemment agnelés, n'avaient pas encore été vaccinés</a:t>
            </a:r>
          </a:p>
          <a:p>
            <a:r>
              <a:rPr lang="en-US" b="0" i="0" dirty="0">
                <a:solidFill>
                  <a:srgbClr val="131920"/>
                </a:solidFill>
                <a:effectLst/>
              </a:rPr>
              <a:t>Les exploitations agricoles comptant au moins 50 ovins ou caprins sont tenues par la loi de vacciner leurs animaux.</a:t>
            </a:r>
          </a:p>
          <a:p>
            <a:r>
              <a:rPr lang="en-CA" dirty="0"/>
              <a:t>D'autres pays européens (Bulgarie) ont signalé une augmentation du nombre de cas chez l'homme et chez l'animal.</a:t>
            </a:r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FDFAFD-F1CE-127F-1AC5-D010B2CCEE6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CA" dirty="0"/>
              <a:t>Les Pays-Bas ont connu une importante épidémie de fièvre Q entre 2007 et 2011</a:t>
            </a:r>
          </a:p>
          <a:p>
            <a:pPr lvl="1"/>
            <a:r>
              <a:rPr lang="en-CA" dirty="0"/>
              <a:t>74 personnes sont décédées</a:t>
            </a:r>
          </a:p>
          <a:p>
            <a:pPr lvl="1"/>
            <a:r>
              <a:rPr lang="en-CA" dirty="0"/>
              <a:t>50 000 à 100 000 personnes infectées selon les estimations</a:t>
            </a:r>
          </a:p>
          <a:p>
            <a:pPr lvl="1"/>
            <a:r>
              <a:rPr lang="en-CA" dirty="0"/>
              <a:t>1/5 personnes développent une forme chronique de fièvre Q similaire à la fièvre longue ou à l'encéphalite myalgique.</a:t>
            </a:r>
          </a:p>
          <a:p>
            <a:pPr lvl="1"/>
            <a:endParaRPr lang="en-C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C43E8C-C9C0-79CC-6FA1-8A3729A1A2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E8B8BF-0D2C-4C21-BE06-B5EAB2CC261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4287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8B3E4-3080-94AC-ADD6-F854F5FA3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0801"/>
          </a:xfrm>
        </p:spPr>
        <p:txBody>
          <a:bodyPr/>
          <a:lstStyle/>
          <a:p>
            <a:r>
              <a:rPr lang="en-US" dirty="0">
                <a:hlinkClick r:id="rId3"/>
              </a:rPr>
              <a:t>La </a:t>
            </a:r>
            <a:r>
              <a:rPr lang="en-US" dirty="0" err="1">
                <a:hlinkClick r:id="rId3"/>
              </a:rPr>
              <a:t>présence</a:t>
            </a:r>
            <a:r>
              <a:rPr lang="en-US" dirty="0">
                <a:hlinkClick r:id="rId3"/>
              </a:rPr>
              <a:t> du tique asiatique est confirmée dans l'Illinois - Brownfield Ag News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6CE64F-D9D2-2722-D379-063B3CB087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8420" y="3208338"/>
            <a:ext cx="4729163" cy="1577976"/>
          </a:xfrm>
        </p:spPr>
        <p:txBody>
          <a:bodyPr/>
          <a:lstStyle/>
          <a:p>
            <a:r>
              <a:rPr lang="en-CA" dirty="0"/>
              <a:t>Comté de Morgan Illinois</a:t>
            </a:r>
          </a:p>
          <a:p>
            <a:r>
              <a:rPr lang="en-CA" dirty="0"/>
              <a:t>20</a:t>
            </a:r>
            <a:r>
              <a:rPr lang="en-CA" baseline="30000" dirty="0"/>
              <a:t>th</a:t>
            </a:r>
            <a:r>
              <a:rPr lang="en-CA" dirty="0"/>
              <a:t> État de notification de l'ALHT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3E08B5-7C94-4A47-3E19-7C5B19B171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E8B8BF-0D2C-4C21-BE06-B5EAB2CC2619}" type="slidenum">
              <a:rPr lang="en-US" smtClean="0"/>
              <a:t>7</a:t>
            </a:fld>
            <a:endParaRPr lang="en-US"/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2F3A7486-1434-4AC2-4DAF-61927F700F9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888" y="1292028"/>
            <a:ext cx="5991225" cy="52468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1293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Résultats scientifiques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IJMS | Free Full-Text | Évaluation des effets de la température sur la co-infection par les sérotypes 10 et 17 du virus de la fièvre catarrhale du mouton chez </a:t>
            </a:r>
            <a:r>
              <a:rPr lang="en-US" i="1" dirty="0">
                <a:hlinkClick r:id="rId2"/>
              </a:rPr>
              <a:t>Culicoides </a:t>
            </a:r>
            <a:r>
              <a:rPr lang="en-US" i="1" dirty="0" err="1">
                <a:hlinkClick r:id="rId2"/>
              </a:rPr>
              <a:t>sonorensis </a:t>
            </a:r>
            <a:r>
              <a:rPr lang="en-US" dirty="0">
                <a:hlinkClick r:id="rId2"/>
              </a:rPr>
              <a:t>(mdpi.com)</a:t>
            </a:r>
            <a:endParaRPr lang="en-US" dirty="0"/>
          </a:p>
          <a:p>
            <a:r>
              <a:rPr lang="en-US" dirty="0">
                <a:hlinkClick r:id="rId3"/>
              </a:rPr>
              <a:t>Modèle d'exposition animale pour la cartographie du risque d'émergence du virus de la fièvre hémorragique de Crimée-Congo - Volume 30, Numéro 4-Avril 2024 - Revue Emerging Infectious Diseases - CDC</a:t>
            </a:r>
            <a:endParaRPr lang="en-US" dirty="0"/>
          </a:p>
          <a:p>
            <a:endParaRPr lang="en-US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A5F12CC5-A507-4028-B3C9-257C8E70738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57656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21825</TotalTime>
  <Words>1233</Words>
  <Application>Microsoft Office PowerPoint</Application>
  <PresentationFormat>Widescreen</PresentationFormat>
  <Paragraphs>106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2_Office Theme</vt:lpstr>
      <vt:lpstr>3_Office Theme</vt:lpstr>
      <vt:lpstr>Communauté pour les maladies émergentes et zoonotiques Identifier les risques émergents grâce à l'intelligence collective</vt:lpstr>
      <vt:lpstr>Virus de la fièvre catarrhale du mouton (BTV-3) en Europe</vt:lpstr>
      <vt:lpstr>Virus de la fièvre catarrhale du mouton (BTV-3) en Europe</vt:lpstr>
      <vt:lpstr>Virus de la fièvre catarrhale du mouton - Évaluation des risques au Royaume-Uni (BTV-3 et BTV-8)</vt:lpstr>
      <vt:lpstr>PowerPoint Presentation</vt:lpstr>
      <vt:lpstr>La fièvre Q découverte dans une ferme ovine du Brabant, premier cas en 8 ans - DutchNews.nl</vt:lpstr>
      <vt:lpstr>La présence du tique asiatique est confirmée dans l'Illinois - Brownfield Ag News</vt:lpstr>
      <vt:lpstr>Résultats scientifiques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CEZD Provincial Engagement Meetings</dc:title>
  <dc:creator>Osborn, Andrea</dc:creator>
  <cp:keywords>, docId:FDFE578E6F2F8384E86E0F7826190C3A</cp:keywords>
  <cp:lastModifiedBy>Murray Gillies</cp:lastModifiedBy>
  <cp:revision>459</cp:revision>
  <dcterms:created xsi:type="dcterms:W3CDTF">2020-02-07T23:34:08Z</dcterms:created>
  <dcterms:modified xsi:type="dcterms:W3CDTF">2024-06-21T12:36:00Z</dcterms:modified>
</cp:coreProperties>
</file>