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tif" ContentType="image/tiff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notesSlides/notesSlide10.xml" ContentType="application/vnd.openxmlformats-officedocument.presentationml.notesSlid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  <p:sldMasterId id="2147484345" r:id="rId2"/>
  </p:sldMasterIdLst>
  <p:notesMasterIdLst>
    <p:notesMasterId r:id="rId29"/>
  </p:notesMasterIdLst>
  <p:sldIdLst>
    <p:sldId id="256" r:id="rId3"/>
    <p:sldId id="389" r:id="rId4"/>
    <p:sldId id="411" r:id="rId5"/>
    <p:sldId id="412" r:id="rId6"/>
    <p:sldId id="427" r:id="rId7"/>
    <p:sldId id="265" r:id="rId8"/>
    <p:sldId id="375" r:id="rId9"/>
    <p:sldId id="259" r:id="rId10"/>
    <p:sldId id="267" r:id="rId11"/>
    <p:sldId id="376" r:id="rId12"/>
    <p:sldId id="377" r:id="rId13"/>
    <p:sldId id="372" r:id="rId14"/>
    <p:sldId id="368" r:id="rId15"/>
    <p:sldId id="380" r:id="rId16"/>
    <p:sldId id="425" r:id="rId17"/>
    <p:sldId id="352" r:id="rId18"/>
    <p:sldId id="379" r:id="rId19"/>
    <p:sldId id="407" r:id="rId20"/>
    <p:sldId id="404" r:id="rId21"/>
    <p:sldId id="429" r:id="rId22"/>
    <p:sldId id="423" r:id="rId23"/>
    <p:sldId id="418" r:id="rId24"/>
    <p:sldId id="428" r:id="rId25"/>
    <p:sldId id="410" r:id="rId26"/>
    <p:sldId id="431" r:id="rId27"/>
    <p:sldId id="415" r:id="rId28"/>
  </p:sldIdLst>
  <p:sldSz cx="12192000" cy="6858000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Osborn, Andrea" initials="" lastIdx="8" clrIdx="0"/>
  <p:cmAuthor id="2" name="Zana Dukadzinac" initials="" lastIdx="1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5758FB7-9AC5-4552-8A53-C91805E547FA}" styleName="Themed Style 1 - Accent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69CF1AB2-1976-4502-BF36-3FF5EA218861}" styleName="Medium Style 4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C083E6E3-FA7D-4D7B-A595-EF9225AFEA82}" styleName="Light Style 1 - Accent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8799B23B-EC83-4686-B30A-512413B5E67A}" styleName="Light Style 3 - Accent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0505E3EF-67EA-436B-97B2-0124C06EBD24}" styleName="Medium Style 4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9988" autoAdjust="0"/>
    <p:restoredTop sz="85499" autoAdjust="0"/>
  </p:normalViewPr>
  <p:slideViewPr>
    <p:cSldViewPr snapToGrid="0">
      <p:cViewPr varScale="1">
        <p:scale>
          <a:sx n="64" d="100"/>
          <a:sy n="64" d="100"/>
        </p:scale>
        <p:origin x="72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tableStyles" Target="tableStyle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commentAuthors" Target="commentAuthors.xml"/><Relationship Id="rId8" Type="http://schemas.openxmlformats.org/officeDocument/2006/relationships/slide" Target="slides/slide6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racicotm\AppData\Roaming\OpenText\DM\Temp\CFIA_ACIA-%2319286992-v1-HPAI_Domestic_birds_US_2022-2025.XLSX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racicotm\AppData\Roaming\OpenText\DM\Temp\CFIA_ACIA-%2316857398-v97I-OIE_Milestone_Reporting_-_Control_Measures__Timeline_and_Lab_compilation.XLSX" TargetMode="External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pivotSource>
    <c:name>[CFIA_ACIA-#22618458-v1-AHRI_HPAI_Insights_2025.XLSX]Sheet1!PivotTable1</c:name>
    <c:fmtId val="8"/>
  </c:pivotSource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CA" b="1" dirty="0"/>
              <a:t>Proportion of Bird</a:t>
            </a:r>
            <a:r>
              <a:rPr lang="en-CA" b="1" baseline="0" dirty="0"/>
              <a:t> Type</a:t>
            </a:r>
            <a:endParaRPr lang="en-CA" b="1" dirty="0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ivotFmts>
      <c:pivotFmt>
        <c:idx val="0"/>
        <c:spPr>
          <a:solidFill>
            <a:schemeClr val="accent1"/>
          </a:solidFill>
          <a:ln w="19050">
            <a:solidFill>
              <a:schemeClr val="lt1"/>
            </a:solidFill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"/>
        <c:spPr>
          <a:solidFill>
            <a:schemeClr val="accent1"/>
          </a:solidFill>
          <a:ln w="19050">
            <a:solidFill>
              <a:schemeClr val="lt1"/>
            </a:solidFill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"/>
        <c:spPr>
          <a:solidFill>
            <a:schemeClr val="accent1"/>
          </a:solidFill>
          <a:ln w="19050">
            <a:solidFill>
              <a:schemeClr val="lt1"/>
            </a:solidFill>
          </a:ln>
          <a:effectLst/>
        </c:spPr>
      </c:pivotFmt>
      <c:pivotFmt>
        <c:idx val="3"/>
        <c:spPr>
          <a:solidFill>
            <a:schemeClr val="accent1"/>
          </a:solidFill>
          <a:ln w="19050">
            <a:solidFill>
              <a:schemeClr val="lt1"/>
            </a:solidFill>
          </a:ln>
          <a:effectLst/>
        </c:spPr>
      </c:pivotFmt>
      <c:pivotFmt>
        <c:idx val="4"/>
        <c:spPr>
          <a:solidFill>
            <a:schemeClr val="accent1"/>
          </a:solidFill>
          <a:ln w="19050">
            <a:solidFill>
              <a:schemeClr val="lt1"/>
            </a:solidFill>
          </a:ln>
          <a:effectLst/>
        </c:spPr>
      </c:pivotFmt>
      <c:pivotFmt>
        <c:idx val="5"/>
        <c:spPr>
          <a:solidFill>
            <a:schemeClr val="accent1"/>
          </a:solidFill>
          <a:ln w="19050">
            <a:solidFill>
              <a:schemeClr val="lt1"/>
            </a:solidFill>
          </a:ln>
          <a:effectLst/>
        </c:spPr>
      </c:pivotFmt>
      <c:pivotFmt>
        <c:idx val="6"/>
        <c:spPr>
          <a:solidFill>
            <a:schemeClr val="accent1"/>
          </a:solidFill>
          <a:ln w="19050">
            <a:solidFill>
              <a:schemeClr val="lt1"/>
            </a:solidFill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7"/>
        <c:spPr>
          <a:solidFill>
            <a:schemeClr val="accent1"/>
          </a:solidFill>
          <a:ln w="19050">
            <a:solidFill>
              <a:schemeClr val="lt1"/>
            </a:solidFill>
          </a:ln>
          <a:effectLst/>
        </c:spPr>
      </c:pivotFmt>
      <c:pivotFmt>
        <c:idx val="8"/>
        <c:spPr>
          <a:solidFill>
            <a:schemeClr val="accent1"/>
          </a:solidFill>
          <a:ln w="19050">
            <a:solidFill>
              <a:schemeClr val="lt1"/>
            </a:solidFill>
          </a:ln>
          <a:effectLst/>
        </c:spPr>
      </c:pivotFmt>
      <c:pivotFmt>
        <c:idx val="9"/>
        <c:spPr>
          <a:solidFill>
            <a:schemeClr val="accent1"/>
          </a:solidFill>
          <a:ln w="19050">
            <a:solidFill>
              <a:schemeClr val="lt1"/>
            </a:solidFill>
          </a:ln>
          <a:effectLst/>
        </c:spPr>
      </c:pivotFmt>
      <c:pivotFmt>
        <c:idx val="10"/>
        <c:spPr>
          <a:solidFill>
            <a:schemeClr val="accent1"/>
          </a:solidFill>
          <a:ln w="19050">
            <a:solidFill>
              <a:schemeClr val="lt1"/>
            </a:solidFill>
          </a:ln>
          <a:effectLst/>
        </c:spPr>
      </c:pivotFmt>
    </c:pivotFmts>
    <c:plotArea>
      <c:layout/>
      <c:pieChart>
        <c:varyColors val="1"/>
        <c:ser>
          <c:idx val="0"/>
          <c:order val="0"/>
          <c:tx>
            <c:strRef>
              <c:f>Sheet1!$B$3</c:f>
              <c:strCache>
                <c:ptCount val="1"/>
                <c:pt idx="0">
                  <c:v>Total</c:v>
                </c:pt>
              </c:strCache>
            </c:strRef>
          </c:tx>
          <c:dPt>
            <c:idx val="0"/>
            <c:bubble3D val="0"/>
            <c:spPr>
              <a:solidFill>
                <a:schemeClr val="accent1">
                  <a:lumMod val="75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03B6-4CC2-9855-CC1BEE4D620A}"/>
              </c:ext>
            </c:extLst>
          </c:dPt>
          <c:dPt>
            <c:idx val="1"/>
            <c:bubble3D val="0"/>
            <c:spPr>
              <a:solidFill>
                <a:srgbClr val="00B0F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03B6-4CC2-9855-CC1BEE4D620A}"/>
              </c:ext>
            </c:extLst>
          </c:dPt>
          <c:dPt>
            <c:idx val="2"/>
            <c:bubble3D val="0"/>
            <c:spPr>
              <a:solidFill>
                <a:srgbClr val="92D05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03B6-4CC2-9855-CC1BEE4D620A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03B6-4CC2-9855-CC1BEE4D620A}"/>
              </c:ext>
            </c:extLst>
          </c:dPt>
          <c:cat>
            <c:strRef>
              <c:f>Sheet1!$A$4:$A$8</c:f>
              <c:strCache>
                <c:ptCount val="4"/>
                <c:pt idx="0">
                  <c:v>Waterfowl</c:v>
                </c:pt>
                <c:pt idx="1">
                  <c:v>Raptor</c:v>
                </c:pt>
                <c:pt idx="2">
                  <c:v>Seabird</c:v>
                </c:pt>
                <c:pt idx="3">
                  <c:v>Corvid</c:v>
                </c:pt>
              </c:strCache>
            </c:strRef>
          </c:cat>
          <c:val>
            <c:numRef>
              <c:f>Sheet1!$B$4:$B$8</c:f>
              <c:numCache>
                <c:formatCode>General</c:formatCode>
                <c:ptCount val="4"/>
                <c:pt idx="0">
                  <c:v>1032</c:v>
                </c:pt>
                <c:pt idx="1">
                  <c:v>520</c:v>
                </c:pt>
                <c:pt idx="2">
                  <c:v>419</c:v>
                </c:pt>
                <c:pt idx="3">
                  <c:v>306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03B6-4CC2-9855-CC1BEE4D620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r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  <c:extLst>
    <c:ext xmlns:c14="http://schemas.microsoft.com/office/drawing/2007/8/2/chart" uri="{781A3756-C4B2-4CAC-9D66-4F8BD8637D16}">
      <c14:pivotOptions>
        <c14:dropZoneFilter val="1"/>
        <c14:dropZoneCategories val="1"/>
        <c14:dropZoneData val="1"/>
        <c14:dropZoneSeries val="1"/>
        <c14:dropZonesVisible val="1"/>
      </c14:pivotOptions>
    </c:ext>
    <c:ext xmlns:c16="http://schemas.microsoft.com/office/drawing/2014/chart" uri="{E28EC0CA-F0BB-4C9C-879D-F8772B89E7AC}">
      <c16:pivotOptions16>
        <c16:showExpandCollapseFieldButtons val="1"/>
      </c16:pivotOptions16>
    </c:ext>
  </c:extLst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pivotSource>
    <c:name>[CFIA_ACIA-#22618458-v1-AHRI_HPAI_Insights_2025.XLSX]Bird type by year!PivotTable2</c:name>
    <c:fmtId val="7"/>
  </c:pivotSource>
  <c:chart>
    <c:autoTitleDeleted val="0"/>
    <c:pivotFmts>
      <c:pivotFmt>
        <c:idx val="0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3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4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5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6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7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8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9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0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1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2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3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4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5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</c:pivotFmts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'Bird type by year'!$B$5:$B$6</c:f>
              <c:strCache>
                <c:ptCount val="1"/>
                <c:pt idx="0">
                  <c:v>2021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'Bird type by year'!$A$7:$A$11</c:f>
              <c:strCache>
                <c:ptCount val="4"/>
                <c:pt idx="0">
                  <c:v>Waterfowl</c:v>
                </c:pt>
                <c:pt idx="1">
                  <c:v>Raptor</c:v>
                </c:pt>
                <c:pt idx="2">
                  <c:v>Seabird</c:v>
                </c:pt>
                <c:pt idx="3">
                  <c:v>Corvid</c:v>
                </c:pt>
              </c:strCache>
            </c:strRef>
          </c:cat>
          <c:val>
            <c:numRef>
              <c:f>'Bird type by year'!$B$7:$B$11</c:f>
              <c:numCache>
                <c:formatCode>General</c:formatCode>
                <c:ptCount val="4"/>
                <c:pt idx="0">
                  <c:v>2</c:v>
                </c:pt>
                <c:pt idx="1">
                  <c:v>1</c:v>
                </c:pt>
                <c:pt idx="2">
                  <c:v>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C36-4E8B-9CE5-204CDF047B17}"/>
            </c:ext>
          </c:extLst>
        </c:ser>
        <c:ser>
          <c:idx val="1"/>
          <c:order val="1"/>
          <c:tx>
            <c:strRef>
              <c:f>'Bird type by year'!$C$5:$C$6</c:f>
              <c:strCache>
                <c:ptCount val="1"/>
                <c:pt idx="0">
                  <c:v>2022</c:v>
                </c:pt>
              </c:strCache>
            </c:strRef>
          </c:tx>
          <c:spPr>
            <a:solidFill>
              <a:schemeClr val="accent1">
                <a:lumMod val="75000"/>
              </a:schemeClr>
            </a:solidFill>
            <a:ln>
              <a:noFill/>
            </a:ln>
            <a:effectLst/>
          </c:spPr>
          <c:invertIfNegative val="0"/>
          <c:cat>
            <c:strRef>
              <c:f>'Bird type by year'!$A$7:$A$11</c:f>
              <c:strCache>
                <c:ptCount val="4"/>
                <c:pt idx="0">
                  <c:v>Waterfowl</c:v>
                </c:pt>
                <c:pt idx="1">
                  <c:v>Raptor</c:v>
                </c:pt>
                <c:pt idx="2">
                  <c:v>Seabird</c:v>
                </c:pt>
                <c:pt idx="3">
                  <c:v>Corvid</c:v>
                </c:pt>
              </c:strCache>
            </c:strRef>
          </c:cat>
          <c:val>
            <c:numRef>
              <c:f>'Bird type by year'!$C$7:$C$11</c:f>
              <c:numCache>
                <c:formatCode>General</c:formatCode>
                <c:ptCount val="4"/>
                <c:pt idx="0">
                  <c:v>651</c:v>
                </c:pt>
                <c:pt idx="1">
                  <c:v>386</c:v>
                </c:pt>
                <c:pt idx="2">
                  <c:v>324</c:v>
                </c:pt>
                <c:pt idx="3">
                  <c:v>202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9C36-4E8B-9CE5-204CDF047B17}"/>
            </c:ext>
          </c:extLst>
        </c:ser>
        <c:ser>
          <c:idx val="2"/>
          <c:order val="2"/>
          <c:tx>
            <c:strRef>
              <c:f>'Bird type by year'!$D$5:$D$6</c:f>
              <c:strCache>
                <c:ptCount val="1"/>
                <c:pt idx="0">
                  <c:v>2023</c:v>
                </c:pt>
              </c:strCache>
            </c:strRef>
          </c:tx>
          <c:spPr>
            <a:solidFill>
              <a:srgbClr val="92D050"/>
            </a:solidFill>
            <a:ln>
              <a:noFill/>
            </a:ln>
            <a:effectLst/>
          </c:spPr>
          <c:invertIfNegative val="0"/>
          <c:cat>
            <c:strRef>
              <c:f>'Bird type by year'!$A$7:$A$11</c:f>
              <c:strCache>
                <c:ptCount val="4"/>
                <c:pt idx="0">
                  <c:v>Waterfowl</c:v>
                </c:pt>
                <c:pt idx="1">
                  <c:v>Raptor</c:v>
                </c:pt>
                <c:pt idx="2">
                  <c:v>Seabird</c:v>
                </c:pt>
                <c:pt idx="3">
                  <c:v>Corvid</c:v>
                </c:pt>
              </c:strCache>
            </c:strRef>
          </c:cat>
          <c:val>
            <c:numRef>
              <c:f>'Bird type by year'!$D$7:$D$11</c:f>
              <c:numCache>
                <c:formatCode>General</c:formatCode>
                <c:ptCount val="4"/>
                <c:pt idx="0">
                  <c:v>264</c:v>
                </c:pt>
                <c:pt idx="1">
                  <c:v>89</c:v>
                </c:pt>
                <c:pt idx="2">
                  <c:v>55</c:v>
                </c:pt>
                <c:pt idx="3">
                  <c:v>70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9C36-4E8B-9CE5-204CDF047B17}"/>
            </c:ext>
          </c:extLst>
        </c:ser>
        <c:ser>
          <c:idx val="3"/>
          <c:order val="3"/>
          <c:tx>
            <c:strRef>
              <c:f>'Bird type by year'!$E$5:$E$6</c:f>
              <c:strCache>
                <c:ptCount val="1"/>
                <c:pt idx="0">
                  <c:v>2024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cat>
            <c:strRef>
              <c:f>'Bird type by year'!$A$7:$A$11</c:f>
              <c:strCache>
                <c:ptCount val="4"/>
                <c:pt idx="0">
                  <c:v>Waterfowl</c:v>
                </c:pt>
                <c:pt idx="1">
                  <c:v>Raptor</c:v>
                </c:pt>
                <c:pt idx="2">
                  <c:v>Seabird</c:v>
                </c:pt>
                <c:pt idx="3">
                  <c:v>Corvid</c:v>
                </c:pt>
              </c:strCache>
            </c:strRef>
          </c:cat>
          <c:val>
            <c:numRef>
              <c:f>'Bird type by year'!$E$7:$E$11</c:f>
              <c:numCache>
                <c:formatCode>General</c:formatCode>
                <c:ptCount val="4"/>
                <c:pt idx="0">
                  <c:v>115</c:v>
                </c:pt>
                <c:pt idx="1">
                  <c:v>43</c:v>
                </c:pt>
                <c:pt idx="2">
                  <c:v>36</c:v>
                </c:pt>
                <c:pt idx="3">
                  <c:v>34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9C36-4E8B-9CE5-204CDF047B17}"/>
            </c:ext>
          </c:extLst>
        </c:ser>
        <c:ser>
          <c:idx val="4"/>
          <c:order val="4"/>
          <c:tx>
            <c:strRef>
              <c:f>'Bird type by year'!$F$5:$F$6</c:f>
              <c:strCache>
                <c:ptCount val="1"/>
                <c:pt idx="0">
                  <c:v>2025</c:v>
                </c:pt>
              </c:strCache>
            </c:strRef>
          </c:tx>
          <c:spPr>
            <a:solidFill>
              <a:schemeClr val="tx1">
                <a:lumMod val="95000"/>
                <a:lumOff val="5000"/>
              </a:schemeClr>
            </a:solidFill>
            <a:ln>
              <a:noFill/>
            </a:ln>
            <a:effectLst/>
          </c:spPr>
          <c:invertIfNegative val="0"/>
          <c:cat>
            <c:strRef>
              <c:f>'Bird type by year'!$A$7:$A$11</c:f>
              <c:strCache>
                <c:ptCount val="4"/>
                <c:pt idx="0">
                  <c:v>Waterfowl</c:v>
                </c:pt>
                <c:pt idx="1">
                  <c:v>Raptor</c:v>
                </c:pt>
                <c:pt idx="2">
                  <c:v>Seabird</c:v>
                </c:pt>
                <c:pt idx="3">
                  <c:v>Corvid</c:v>
                </c:pt>
              </c:strCache>
            </c:strRef>
          </c:cat>
          <c:val>
            <c:numRef>
              <c:f>'Bird type by year'!$F$7:$F$11</c:f>
              <c:numCache>
                <c:formatCode>General</c:formatCode>
                <c:ptCount val="4"/>
                <c:pt idx="1">
                  <c:v>1</c:v>
                </c:pt>
                <c:pt idx="2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9C36-4E8B-9CE5-204CDF047B1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355865248"/>
        <c:axId val="1355856128"/>
      </c:barChart>
      <c:catAx>
        <c:axId val="135586524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355856128"/>
        <c:crosses val="autoZero"/>
        <c:auto val="1"/>
        <c:lblAlgn val="ctr"/>
        <c:lblOffset val="100"/>
        <c:noMultiLvlLbl val="0"/>
      </c:catAx>
      <c:valAx>
        <c:axId val="135585612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35586524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  <c:extLst>
    <c:ext xmlns:c14="http://schemas.microsoft.com/office/drawing/2007/8/2/chart" uri="{781A3756-C4B2-4CAC-9D66-4F8BD8637D16}">
      <c14:pivotOptions>
        <c14:dropZoneFilter val="1"/>
        <c14:dropZoneCategories val="1"/>
        <c14:dropZoneData val="1"/>
        <c14:dropZoneSeries val="1"/>
        <c14:dropZonesVisible val="1"/>
      </c14:pivotOptions>
    </c:ext>
    <c:ext xmlns:c16="http://schemas.microsoft.com/office/drawing/2014/chart" uri="{E28EC0CA-F0BB-4C9C-879D-F8772B89E7AC}">
      <c16:pivotOptions16>
        <c16:showExpandCollapseFieldButtons val="1"/>
      </c16:pivotOptions16>
    </c:ext>
  </c:extLst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pivotSource>
    <c:name>[Book2]Sheet2!PivotTable4</c:name>
    <c:fmtId val="5"/>
  </c:pivotSource>
  <c:chart>
    <c:autoTitleDeleted val="0"/>
    <c:pivotFmts>
      <c:pivotFmt>
        <c:idx val="0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3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4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5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</c:pivotFmts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Sheet2!$B$3:$B$4</c:f>
              <c:strCache>
                <c:ptCount val="1"/>
                <c:pt idx="0">
                  <c:v>Non-Poultry</c:v>
                </c:pt>
              </c:strCache>
            </c:strRef>
          </c:tx>
          <c:spPr>
            <a:solidFill>
              <a:srgbClr val="FFC000"/>
            </a:solidFill>
            <a:ln>
              <a:noFill/>
            </a:ln>
            <a:effectLst/>
          </c:spPr>
          <c:invertIfNegative val="0"/>
          <c:cat>
            <c:multiLvlStrRef>
              <c:f>Sheet2!$A$5:$A$46</c:f>
              <c:multiLvlStrCache>
                <c:ptCount val="37"/>
                <c:lvl>
                  <c:pt idx="0">
                    <c:v>Feb</c:v>
                  </c:pt>
                  <c:pt idx="1">
                    <c:v>Mar</c:v>
                  </c:pt>
                  <c:pt idx="2">
                    <c:v>Apr</c:v>
                  </c:pt>
                  <c:pt idx="3">
                    <c:v>May</c:v>
                  </c:pt>
                  <c:pt idx="4">
                    <c:v>Jun</c:v>
                  </c:pt>
                  <c:pt idx="5">
                    <c:v>Jul</c:v>
                  </c:pt>
                  <c:pt idx="6">
                    <c:v>Aug</c:v>
                  </c:pt>
                  <c:pt idx="7">
                    <c:v>Sep</c:v>
                  </c:pt>
                  <c:pt idx="8">
                    <c:v>Oct</c:v>
                  </c:pt>
                  <c:pt idx="9">
                    <c:v>Nov</c:v>
                  </c:pt>
                  <c:pt idx="10">
                    <c:v>Dec</c:v>
                  </c:pt>
                  <c:pt idx="11">
                    <c:v>Jan</c:v>
                  </c:pt>
                  <c:pt idx="12">
                    <c:v>Feb</c:v>
                  </c:pt>
                  <c:pt idx="13">
                    <c:v>Mar</c:v>
                  </c:pt>
                  <c:pt idx="14">
                    <c:v>Apr</c:v>
                  </c:pt>
                  <c:pt idx="15">
                    <c:v>May</c:v>
                  </c:pt>
                  <c:pt idx="16">
                    <c:v>Jul</c:v>
                  </c:pt>
                  <c:pt idx="17">
                    <c:v>Aug</c:v>
                  </c:pt>
                  <c:pt idx="18">
                    <c:v>Sep</c:v>
                  </c:pt>
                  <c:pt idx="19">
                    <c:v>Oct</c:v>
                  </c:pt>
                  <c:pt idx="20">
                    <c:v>Nov</c:v>
                  </c:pt>
                  <c:pt idx="21">
                    <c:v>Dec</c:v>
                  </c:pt>
                  <c:pt idx="22">
                    <c:v>Jan</c:v>
                  </c:pt>
                  <c:pt idx="23">
                    <c:v>Feb</c:v>
                  </c:pt>
                  <c:pt idx="24">
                    <c:v>Mar</c:v>
                  </c:pt>
                  <c:pt idx="25">
                    <c:v>Apr</c:v>
                  </c:pt>
                  <c:pt idx="26">
                    <c:v>May</c:v>
                  </c:pt>
                  <c:pt idx="27">
                    <c:v>Jun</c:v>
                  </c:pt>
                  <c:pt idx="28">
                    <c:v>Jul</c:v>
                  </c:pt>
                  <c:pt idx="29">
                    <c:v>Aug</c:v>
                  </c:pt>
                  <c:pt idx="30">
                    <c:v>Sep</c:v>
                  </c:pt>
                  <c:pt idx="31">
                    <c:v>Oct</c:v>
                  </c:pt>
                  <c:pt idx="32">
                    <c:v>Nov</c:v>
                  </c:pt>
                  <c:pt idx="33">
                    <c:v>Dec</c:v>
                  </c:pt>
                  <c:pt idx="34">
                    <c:v>Jan</c:v>
                  </c:pt>
                  <c:pt idx="35">
                    <c:v>Feb</c:v>
                  </c:pt>
                  <c:pt idx="36">
                    <c:v>Mar</c:v>
                  </c:pt>
                </c:lvl>
                <c:lvl>
                  <c:pt idx="0">
                    <c:v>2022</c:v>
                  </c:pt>
                  <c:pt idx="11">
                    <c:v>2023</c:v>
                  </c:pt>
                  <c:pt idx="22">
                    <c:v>2024</c:v>
                  </c:pt>
                  <c:pt idx="34">
                    <c:v>2025</c:v>
                  </c:pt>
                </c:lvl>
              </c:multiLvlStrCache>
            </c:multiLvlStrRef>
          </c:cat>
          <c:val>
            <c:numRef>
              <c:f>Sheet2!$B$5:$B$46</c:f>
              <c:numCache>
                <c:formatCode>General</c:formatCode>
                <c:ptCount val="37"/>
                <c:pt idx="0">
                  <c:v>7</c:v>
                </c:pt>
                <c:pt idx="1">
                  <c:v>29</c:v>
                </c:pt>
                <c:pt idx="2">
                  <c:v>45</c:v>
                </c:pt>
                <c:pt idx="3">
                  <c:v>56</c:v>
                </c:pt>
                <c:pt idx="4">
                  <c:v>16</c:v>
                </c:pt>
                <c:pt idx="5">
                  <c:v>11</c:v>
                </c:pt>
                <c:pt idx="6">
                  <c:v>12</c:v>
                </c:pt>
                <c:pt idx="7">
                  <c:v>29</c:v>
                </c:pt>
                <c:pt idx="8">
                  <c:v>54</c:v>
                </c:pt>
                <c:pt idx="9">
                  <c:v>33</c:v>
                </c:pt>
                <c:pt idx="10">
                  <c:v>32</c:v>
                </c:pt>
                <c:pt idx="11">
                  <c:v>19</c:v>
                </c:pt>
                <c:pt idx="12">
                  <c:v>13</c:v>
                </c:pt>
                <c:pt idx="13">
                  <c:v>14</c:v>
                </c:pt>
                <c:pt idx="14">
                  <c:v>9</c:v>
                </c:pt>
                <c:pt idx="15">
                  <c:v>4</c:v>
                </c:pt>
                <c:pt idx="19">
                  <c:v>16</c:v>
                </c:pt>
                <c:pt idx="20">
                  <c:v>31</c:v>
                </c:pt>
                <c:pt idx="21">
                  <c:v>25</c:v>
                </c:pt>
                <c:pt idx="22">
                  <c:v>12</c:v>
                </c:pt>
                <c:pt idx="23">
                  <c:v>13</c:v>
                </c:pt>
                <c:pt idx="24">
                  <c:v>6</c:v>
                </c:pt>
                <c:pt idx="25">
                  <c:v>2</c:v>
                </c:pt>
                <c:pt idx="26">
                  <c:v>3</c:v>
                </c:pt>
                <c:pt idx="27">
                  <c:v>4</c:v>
                </c:pt>
                <c:pt idx="28">
                  <c:v>2</c:v>
                </c:pt>
                <c:pt idx="31">
                  <c:v>5</c:v>
                </c:pt>
                <c:pt idx="32">
                  <c:v>24</c:v>
                </c:pt>
                <c:pt idx="33">
                  <c:v>42</c:v>
                </c:pt>
                <c:pt idx="34">
                  <c:v>39</c:v>
                </c:pt>
                <c:pt idx="35">
                  <c:v>38</c:v>
                </c:pt>
                <c:pt idx="36">
                  <c:v>20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695-4C82-939D-F4A3E011F784}"/>
            </c:ext>
          </c:extLst>
        </c:ser>
        <c:ser>
          <c:idx val="1"/>
          <c:order val="1"/>
          <c:tx>
            <c:strRef>
              <c:f>Sheet2!$C$3:$C$4</c:f>
              <c:strCache>
                <c:ptCount val="1"/>
                <c:pt idx="0">
                  <c:v>Poultry</c:v>
                </c:pt>
              </c:strCache>
            </c:strRef>
          </c:tx>
          <c:spPr>
            <a:solidFill>
              <a:srgbClr val="0070C0"/>
            </a:solidFill>
            <a:ln>
              <a:noFill/>
            </a:ln>
            <a:effectLst/>
          </c:spPr>
          <c:invertIfNegative val="0"/>
          <c:cat>
            <c:multiLvlStrRef>
              <c:f>Sheet2!$A$5:$A$46</c:f>
              <c:multiLvlStrCache>
                <c:ptCount val="37"/>
                <c:lvl>
                  <c:pt idx="0">
                    <c:v>Feb</c:v>
                  </c:pt>
                  <c:pt idx="1">
                    <c:v>Mar</c:v>
                  </c:pt>
                  <c:pt idx="2">
                    <c:v>Apr</c:v>
                  </c:pt>
                  <c:pt idx="3">
                    <c:v>May</c:v>
                  </c:pt>
                  <c:pt idx="4">
                    <c:v>Jun</c:v>
                  </c:pt>
                  <c:pt idx="5">
                    <c:v>Jul</c:v>
                  </c:pt>
                  <c:pt idx="6">
                    <c:v>Aug</c:v>
                  </c:pt>
                  <c:pt idx="7">
                    <c:v>Sep</c:v>
                  </c:pt>
                  <c:pt idx="8">
                    <c:v>Oct</c:v>
                  </c:pt>
                  <c:pt idx="9">
                    <c:v>Nov</c:v>
                  </c:pt>
                  <c:pt idx="10">
                    <c:v>Dec</c:v>
                  </c:pt>
                  <c:pt idx="11">
                    <c:v>Jan</c:v>
                  </c:pt>
                  <c:pt idx="12">
                    <c:v>Feb</c:v>
                  </c:pt>
                  <c:pt idx="13">
                    <c:v>Mar</c:v>
                  </c:pt>
                  <c:pt idx="14">
                    <c:v>Apr</c:v>
                  </c:pt>
                  <c:pt idx="15">
                    <c:v>May</c:v>
                  </c:pt>
                  <c:pt idx="16">
                    <c:v>Jul</c:v>
                  </c:pt>
                  <c:pt idx="17">
                    <c:v>Aug</c:v>
                  </c:pt>
                  <c:pt idx="18">
                    <c:v>Sep</c:v>
                  </c:pt>
                  <c:pt idx="19">
                    <c:v>Oct</c:v>
                  </c:pt>
                  <c:pt idx="20">
                    <c:v>Nov</c:v>
                  </c:pt>
                  <c:pt idx="21">
                    <c:v>Dec</c:v>
                  </c:pt>
                  <c:pt idx="22">
                    <c:v>Jan</c:v>
                  </c:pt>
                  <c:pt idx="23">
                    <c:v>Feb</c:v>
                  </c:pt>
                  <c:pt idx="24">
                    <c:v>Mar</c:v>
                  </c:pt>
                  <c:pt idx="25">
                    <c:v>Apr</c:v>
                  </c:pt>
                  <c:pt idx="26">
                    <c:v>May</c:v>
                  </c:pt>
                  <c:pt idx="27">
                    <c:v>Jun</c:v>
                  </c:pt>
                  <c:pt idx="28">
                    <c:v>Jul</c:v>
                  </c:pt>
                  <c:pt idx="29">
                    <c:v>Aug</c:v>
                  </c:pt>
                  <c:pt idx="30">
                    <c:v>Sep</c:v>
                  </c:pt>
                  <c:pt idx="31">
                    <c:v>Oct</c:v>
                  </c:pt>
                  <c:pt idx="32">
                    <c:v>Nov</c:v>
                  </c:pt>
                  <c:pt idx="33">
                    <c:v>Dec</c:v>
                  </c:pt>
                  <c:pt idx="34">
                    <c:v>Jan</c:v>
                  </c:pt>
                  <c:pt idx="35">
                    <c:v>Feb</c:v>
                  </c:pt>
                  <c:pt idx="36">
                    <c:v>Mar</c:v>
                  </c:pt>
                </c:lvl>
                <c:lvl>
                  <c:pt idx="0">
                    <c:v>2022</c:v>
                  </c:pt>
                  <c:pt idx="11">
                    <c:v>2023</c:v>
                  </c:pt>
                  <c:pt idx="22">
                    <c:v>2024</c:v>
                  </c:pt>
                  <c:pt idx="34">
                    <c:v>2025</c:v>
                  </c:pt>
                </c:lvl>
              </c:multiLvlStrCache>
            </c:multiLvlStrRef>
          </c:cat>
          <c:val>
            <c:numRef>
              <c:f>Sheet2!$C$5:$C$46</c:f>
              <c:numCache>
                <c:formatCode>General</c:formatCode>
                <c:ptCount val="37"/>
                <c:pt idx="0">
                  <c:v>8</c:v>
                </c:pt>
                <c:pt idx="1">
                  <c:v>58</c:v>
                </c:pt>
                <c:pt idx="2">
                  <c:v>121</c:v>
                </c:pt>
                <c:pt idx="3">
                  <c:v>33</c:v>
                </c:pt>
                <c:pt idx="4">
                  <c:v>6</c:v>
                </c:pt>
                <c:pt idx="5">
                  <c:v>9</c:v>
                </c:pt>
                <c:pt idx="6">
                  <c:v>9</c:v>
                </c:pt>
                <c:pt idx="7">
                  <c:v>41</c:v>
                </c:pt>
                <c:pt idx="8">
                  <c:v>39</c:v>
                </c:pt>
                <c:pt idx="9">
                  <c:v>40</c:v>
                </c:pt>
                <c:pt idx="10">
                  <c:v>30</c:v>
                </c:pt>
                <c:pt idx="11">
                  <c:v>9</c:v>
                </c:pt>
                <c:pt idx="12">
                  <c:v>18</c:v>
                </c:pt>
                <c:pt idx="13">
                  <c:v>26</c:v>
                </c:pt>
                <c:pt idx="14">
                  <c:v>6</c:v>
                </c:pt>
                <c:pt idx="16">
                  <c:v>2</c:v>
                </c:pt>
                <c:pt idx="17">
                  <c:v>1</c:v>
                </c:pt>
                <c:pt idx="18">
                  <c:v>1</c:v>
                </c:pt>
                <c:pt idx="19">
                  <c:v>28</c:v>
                </c:pt>
                <c:pt idx="20">
                  <c:v>67</c:v>
                </c:pt>
                <c:pt idx="21">
                  <c:v>53</c:v>
                </c:pt>
                <c:pt idx="22">
                  <c:v>14</c:v>
                </c:pt>
                <c:pt idx="23">
                  <c:v>9</c:v>
                </c:pt>
                <c:pt idx="24">
                  <c:v>2</c:v>
                </c:pt>
                <c:pt idx="25">
                  <c:v>13</c:v>
                </c:pt>
                <c:pt idx="26">
                  <c:v>13</c:v>
                </c:pt>
                <c:pt idx="27">
                  <c:v>8</c:v>
                </c:pt>
                <c:pt idx="28">
                  <c:v>9</c:v>
                </c:pt>
                <c:pt idx="29">
                  <c:v>2</c:v>
                </c:pt>
                <c:pt idx="30">
                  <c:v>3</c:v>
                </c:pt>
                <c:pt idx="31">
                  <c:v>11</c:v>
                </c:pt>
                <c:pt idx="32">
                  <c:v>38</c:v>
                </c:pt>
                <c:pt idx="33">
                  <c:v>80</c:v>
                </c:pt>
                <c:pt idx="34">
                  <c:v>94</c:v>
                </c:pt>
                <c:pt idx="35">
                  <c:v>74</c:v>
                </c:pt>
                <c:pt idx="36">
                  <c:v>26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6695-4C82-939D-F4A3E011F78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798254656"/>
        <c:axId val="798248416"/>
      </c:barChart>
      <c:catAx>
        <c:axId val="79825465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798248416"/>
        <c:crosses val="autoZero"/>
        <c:auto val="1"/>
        <c:lblAlgn val="ctr"/>
        <c:lblOffset val="100"/>
        <c:noMultiLvlLbl val="0"/>
      </c:catAx>
      <c:valAx>
        <c:axId val="79824841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79825465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  <c:extLst>
    <c:ext xmlns:c14="http://schemas.microsoft.com/office/drawing/2007/8/2/chart" uri="{781A3756-C4B2-4CAC-9D66-4F8BD8637D16}">
      <c14:pivotOptions>
        <c14:dropZoneFilter val="1"/>
        <c14:dropZoneCategories val="1"/>
        <c14:dropZoneData val="1"/>
        <c14:dropZoneSeries val="1"/>
        <c14:dropZonesVisible val="1"/>
      </c14:pivotOptions>
    </c:ext>
    <c:ext xmlns:c16="http://schemas.microsoft.com/office/drawing/2014/chart" uri="{E28EC0CA-F0BB-4C9C-879D-F8772B89E7AC}">
      <c16:pivotOptions16>
        <c16:showExpandCollapseFieldButtons val="1"/>
      </c16:pivotOptions16>
    </c:ext>
  </c:extLst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pivotSource>
    <c:name>[CFIA_ACIA-#19286992-v1-HPAI_Domestic_birds_US_2022-2025.XLSX]EN!Tableau croisé dynamique1</c:name>
    <c:fmtId val="20"/>
  </c:pivotSource>
  <c:chart>
    <c:title>
      <c:tx>
        <c:rich>
          <a:bodyPr rot="0" spcFirstLastPara="1" vertOverflow="ellipsis" vert="horz" wrap="square" anchor="ctr" anchorCtr="1"/>
          <a:lstStyle/>
          <a:p>
            <a:pPr>
              <a:defRPr sz="168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fr-CA"/>
              <a:t>Number of HPAI Infected Premises in USA by type of farms and year (n=1674)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8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ivotFmts>
      <c:pivotFmt>
        <c:idx val="0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dLblPos val="ctr"/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dLblPos val="ctr"/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dLblPos val="ctr"/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3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dLblPos val="ctr"/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4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dLblPos val="ctr"/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5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dLblPos val="ctr"/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6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dLblPos val="ctr"/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7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dLblPos val="ctr"/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8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dLblPos val="ctr"/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9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dLblPos val="ctr"/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</c:pivotFmts>
    <c:plotArea>
      <c:layout>
        <c:manualLayout>
          <c:layoutTarget val="inner"/>
          <c:xMode val="edge"/>
          <c:yMode val="edge"/>
          <c:x val="8.0683722649255427E-2"/>
          <c:y val="0.13018546340400386"/>
          <c:w val="0.89754911401256854"/>
          <c:h val="0.78780529802272581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EN!$B$83:$B$84</c:f>
              <c:strCache>
                <c:ptCount val="1"/>
                <c:pt idx="0">
                  <c:v>Non-Poultry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EN!$A$85:$A$89</c:f>
              <c:strCache>
                <c:ptCount val="4"/>
                <c:pt idx="0">
                  <c:v>2022</c:v>
                </c:pt>
                <c:pt idx="1">
                  <c:v>2023</c:v>
                </c:pt>
                <c:pt idx="2">
                  <c:v>2024</c:v>
                </c:pt>
                <c:pt idx="3">
                  <c:v>2025</c:v>
                </c:pt>
              </c:strCache>
            </c:strRef>
          </c:cat>
          <c:val>
            <c:numRef>
              <c:f>EN!$B$85:$B$89</c:f>
              <c:numCache>
                <c:formatCode>General</c:formatCode>
                <c:ptCount val="4"/>
                <c:pt idx="0">
                  <c:v>321</c:v>
                </c:pt>
                <c:pt idx="1">
                  <c:v>130</c:v>
                </c:pt>
                <c:pt idx="2">
                  <c:v>114</c:v>
                </c:pt>
                <c:pt idx="3">
                  <c:v>101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51C-4490-9651-55E838F3F645}"/>
            </c:ext>
          </c:extLst>
        </c:ser>
        <c:ser>
          <c:idx val="1"/>
          <c:order val="1"/>
          <c:tx>
            <c:strRef>
              <c:f>EN!$C$83:$C$84</c:f>
              <c:strCache>
                <c:ptCount val="1"/>
                <c:pt idx="0">
                  <c:v>Poultry - Backyard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EN!$A$85:$A$89</c:f>
              <c:strCache>
                <c:ptCount val="4"/>
                <c:pt idx="0">
                  <c:v>2022</c:v>
                </c:pt>
                <c:pt idx="1">
                  <c:v>2023</c:v>
                </c:pt>
                <c:pt idx="2">
                  <c:v>2024</c:v>
                </c:pt>
                <c:pt idx="3">
                  <c:v>2025</c:v>
                </c:pt>
              </c:strCache>
            </c:strRef>
          </c:cat>
          <c:val>
            <c:numRef>
              <c:f>EN!$C$85:$C$89</c:f>
              <c:numCache>
                <c:formatCode>General</c:formatCode>
                <c:ptCount val="4"/>
                <c:pt idx="0">
                  <c:v>88</c:v>
                </c:pt>
                <c:pt idx="1">
                  <c:v>65</c:v>
                </c:pt>
                <c:pt idx="2">
                  <c:v>28</c:v>
                </c:pt>
                <c:pt idx="3">
                  <c:v>41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651C-4490-9651-55E838F3F645}"/>
            </c:ext>
          </c:extLst>
        </c:ser>
        <c:ser>
          <c:idx val="2"/>
          <c:order val="2"/>
          <c:tx>
            <c:strRef>
              <c:f>EN!$D$83:$D$84</c:f>
              <c:strCache>
                <c:ptCount val="1"/>
                <c:pt idx="0">
                  <c:v>Poultry - Commercial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EN!$A$85:$A$89</c:f>
              <c:strCache>
                <c:ptCount val="4"/>
                <c:pt idx="0">
                  <c:v>2022</c:v>
                </c:pt>
                <c:pt idx="1">
                  <c:v>2023</c:v>
                </c:pt>
                <c:pt idx="2">
                  <c:v>2024</c:v>
                </c:pt>
                <c:pt idx="3">
                  <c:v>2025</c:v>
                </c:pt>
              </c:strCache>
            </c:strRef>
          </c:cat>
          <c:val>
            <c:numRef>
              <c:f>EN!$D$85:$D$89</c:f>
              <c:numCache>
                <c:formatCode>General</c:formatCode>
                <c:ptCount val="4"/>
                <c:pt idx="0">
                  <c:v>309</c:v>
                </c:pt>
                <c:pt idx="1">
                  <c:v>147</c:v>
                </c:pt>
                <c:pt idx="2">
                  <c:v>173</c:v>
                </c:pt>
                <c:pt idx="3">
                  <c:v>157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651C-4490-9651-55E838F3F645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100"/>
        <c:axId val="1188645583"/>
        <c:axId val="1188645103"/>
      </c:barChart>
      <c:catAx>
        <c:axId val="1188645583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188645103"/>
        <c:crosses val="autoZero"/>
        <c:auto val="1"/>
        <c:lblAlgn val="ctr"/>
        <c:lblOffset val="100"/>
        <c:noMultiLvlLbl val="0"/>
      </c:catAx>
      <c:valAx>
        <c:axId val="1188645103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188645583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400"/>
      </a:pPr>
      <a:endParaRPr lang="en-US"/>
    </a:p>
  </c:txPr>
  <c:externalData r:id="rId3">
    <c:autoUpdate val="0"/>
  </c:externalData>
  <c:extLst>
    <c:ext xmlns:c14="http://schemas.microsoft.com/office/drawing/2007/8/2/chart" uri="{781A3756-C4B2-4CAC-9D66-4F8BD8637D16}">
      <c14:pivotOptions>
        <c14:dropZoneFilter val="1"/>
        <c14:dropZoneCategories val="1"/>
        <c14:dropZoneData val="1"/>
        <c14:dropZonesVisible val="1"/>
      </c14:pivotOptions>
    </c:ext>
    <c:ext xmlns:c16="http://schemas.microsoft.com/office/drawing/2014/chart" uri="{E28EC0CA-F0BB-4C9C-879D-F8772B89E7AC}">
      <c16:pivotOptions16>
        <c16:showExpandCollapseFieldButtons val="1"/>
      </c16:pivotOptions16>
    </c:ext>
  </c:extLst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pivotSource>
    <c:name>[CFIA_ACIA-#16857398-v97I-OIE_Milestone_Reporting_-_Control_Measures__Timeline_and_Lab_compilation.XLSX]Graphs!Tableau croisé dynamique3</c:name>
    <c:fmtId val="30"/>
  </c:pivotSource>
  <c:chart>
    <c:title>
      <c:tx>
        <c:rich>
          <a:bodyPr rot="0" spcFirstLastPara="1" vertOverflow="ellipsis" vert="horz" wrap="square" anchor="ctr" anchorCtr="1"/>
          <a:lstStyle/>
          <a:p>
            <a:pPr>
              <a:defRPr sz="168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fr-CA"/>
              <a:t>Number of HPAI Infected Premises in Canada by type of farms and year (n=525)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8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ivotFmts>
      <c:pivotFmt>
        <c:idx val="0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dLblPos val="ctr"/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dLblPos val="ctr"/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dLblPos val="ctr"/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3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dLblPos val="ctr"/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4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dLblPos val="ctr"/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5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dLblPos val="ctr"/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6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dLblPos val="ctr"/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7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dLblPos val="ctr"/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8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dLblPos val="ctr"/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</c:pivotFmts>
    <c:plotArea>
      <c:layout>
        <c:manualLayout>
          <c:layoutTarget val="inner"/>
          <c:xMode val="edge"/>
          <c:yMode val="edge"/>
          <c:x val="5.1473396130346231E-2"/>
          <c:y val="0.13206130578409198"/>
          <c:w val="0.89251400705887551"/>
          <c:h val="0.79442456335277001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Graphs!$B$67:$B$68</c:f>
              <c:strCache>
                <c:ptCount val="1"/>
                <c:pt idx="0">
                  <c:v>Autre que volaille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Graphs!$A$69:$A$73</c:f>
              <c:strCache>
                <c:ptCount val="4"/>
                <c:pt idx="0">
                  <c:v>2022</c:v>
                </c:pt>
                <c:pt idx="1">
                  <c:v>2023</c:v>
                </c:pt>
                <c:pt idx="2">
                  <c:v>2024</c:v>
                </c:pt>
                <c:pt idx="3">
                  <c:v>2025</c:v>
                </c:pt>
              </c:strCache>
            </c:strRef>
          </c:cat>
          <c:val>
            <c:numRef>
              <c:f>Graphs!$B$69:$B$73</c:f>
              <c:numCache>
                <c:formatCode>General</c:formatCode>
                <c:ptCount val="4"/>
                <c:pt idx="0">
                  <c:v>46</c:v>
                </c:pt>
                <c:pt idx="1">
                  <c:v>17</c:v>
                </c:pt>
                <c:pt idx="2">
                  <c:v>8</c:v>
                </c:pt>
                <c:pt idx="3">
                  <c:v>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B7E-4045-8EC4-4AB3F2C7CC47}"/>
            </c:ext>
          </c:extLst>
        </c:ser>
        <c:ser>
          <c:idx val="1"/>
          <c:order val="1"/>
          <c:tx>
            <c:strRef>
              <c:f>Graphs!$C$67:$C$68</c:f>
              <c:strCache>
                <c:ptCount val="1"/>
                <c:pt idx="0">
                  <c:v>Volaille non-commerciale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Graphs!$A$69:$A$73</c:f>
              <c:strCache>
                <c:ptCount val="4"/>
                <c:pt idx="0">
                  <c:v>2022</c:v>
                </c:pt>
                <c:pt idx="1">
                  <c:v>2023</c:v>
                </c:pt>
                <c:pt idx="2">
                  <c:v>2024</c:v>
                </c:pt>
                <c:pt idx="3">
                  <c:v>2025</c:v>
                </c:pt>
              </c:strCache>
            </c:strRef>
          </c:cat>
          <c:val>
            <c:numRef>
              <c:f>Graphs!$C$69:$C$73</c:f>
              <c:numCache>
                <c:formatCode>General</c:formatCode>
                <c:ptCount val="4"/>
                <c:pt idx="0">
                  <c:v>46</c:v>
                </c:pt>
                <c:pt idx="1">
                  <c:v>10</c:v>
                </c:pt>
                <c:pt idx="2">
                  <c:v>7</c:v>
                </c:pt>
                <c:pt idx="3">
                  <c:v>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2B7E-4045-8EC4-4AB3F2C7CC47}"/>
            </c:ext>
          </c:extLst>
        </c:ser>
        <c:ser>
          <c:idx val="2"/>
          <c:order val="2"/>
          <c:tx>
            <c:strRef>
              <c:f>Graphs!$D$67:$D$68</c:f>
              <c:strCache>
                <c:ptCount val="1"/>
                <c:pt idx="0">
                  <c:v>Volaille commerciale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Graphs!$A$69:$A$73</c:f>
              <c:strCache>
                <c:ptCount val="4"/>
                <c:pt idx="0">
                  <c:v>2022</c:v>
                </c:pt>
                <c:pt idx="1">
                  <c:v>2023</c:v>
                </c:pt>
                <c:pt idx="2">
                  <c:v>2024</c:v>
                </c:pt>
                <c:pt idx="3">
                  <c:v>2025</c:v>
                </c:pt>
              </c:strCache>
            </c:strRef>
          </c:cat>
          <c:val>
            <c:numRef>
              <c:f>Graphs!$D$69:$D$73</c:f>
              <c:numCache>
                <c:formatCode>General</c:formatCode>
                <c:ptCount val="4"/>
                <c:pt idx="0">
                  <c:v>189</c:v>
                </c:pt>
                <c:pt idx="1">
                  <c:v>104</c:v>
                </c:pt>
                <c:pt idx="2">
                  <c:v>83</c:v>
                </c:pt>
                <c:pt idx="3">
                  <c:v>10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2B7E-4045-8EC4-4AB3F2C7CC47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100"/>
        <c:axId val="208010927"/>
        <c:axId val="208020527"/>
      </c:barChart>
      <c:catAx>
        <c:axId val="208010927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08020527"/>
        <c:crosses val="autoZero"/>
        <c:auto val="1"/>
        <c:lblAlgn val="ctr"/>
        <c:lblOffset val="100"/>
        <c:noMultiLvlLbl val="0"/>
      </c:catAx>
      <c:valAx>
        <c:axId val="208020527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08010927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400"/>
      </a:pPr>
      <a:endParaRPr lang="en-US"/>
    </a:p>
  </c:txPr>
  <c:externalData r:id="rId3">
    <c:autoUpdate val="0"/>
  </c:externalData>
  <c:extLst>
    <c:ext xmlns:c14="http://schemas.microsoft.com/office/drawing/2007/8/2/chart" uri="{781A3756-C4B2-4CAC-9D66-4F8BD8637D16}">
      <c14:pivotOptions>
        <c14:dropZoneFilter val="1"/>
        <c14:dropZoneCategories val="1"/>
        <c14:dropZoneData val="1"/>
        <c14:dropZonesVisible val="1"/>
      </c14:pivotOptions>
    </c:ext>
    <c:ext xmlns:c16="http://schemas.microsoft.com/office/drawing/2014/chart" uri="{E28EC0CA-F0BB-4C9C-879D-F8772B89E7AC}">
      <c16:pivotOptions16>
        <c16:showExpandCollapseFieldButtons val="1"/>
      </c16:pivotOptions16>
    </c:ext>
  </c:extLst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F67F6BD8-1A18-4180-A3DF-28807FE1821A}" type="datetimeFigureOut">
              <a:rPr lang="en-US"/>
              <a:pPr>
                <a:defRPr/>
              </a:pPr>
              <a:t>2025-04-11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/>
              <a:t>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ACF894DF-86D1-411C-9BC2-D3E9C3EA92A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5363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 dirty="0"/>
          </a:p>
        </p:txBody>
      </p:sp>
      <p:sp>
        <p:nvSpPr>
          <p:cNvPr id="1536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26649813-F59C-4C61-9890-20F019F245F2}" type="slidenum">
              <a:rPr lang="en-US" altLang="en-US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4261800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CA" dirty="0" err="1"/>
              <a:t>Initially</a:t>
            </a:r>
            <a:r>
              <a:rPr lang="fr-CA" dirty="0"/>
              <a:t>, </a:t>
            </a:r>
            <a:r>
              <a:rPr lang="fr-CA" dirty="0" err="1"/>
              <a:t>same</a:t>
            </a:r>
            <a:r>
              <a:rPr lang="fr-CA" dirty="0"/>
              <a:t> trends Can – USA, but </a:t>
            </a:r>
            <a:r>
              <a:rPr lang="fr-CA" dirty="0" err="1"/>
              <a:t>lately</a:t>
            </a:r>
            <a:r>
              <a:rPr lang="fr-CA" dirty="0"/>
              <a:t> </a:t>
            </a:r>
            <a:r>
              <a:rPr lang="fr-CA" dirty="0" err="1"/>
              <a:t>with</a:t>
            </a:r>
            <a:r>
              <a:rPr lang="fr-CA" dirty="0"/>
              <a:t> HPAI in </a:t>
            </a:r>
            <a:r>
              <a:rPr lang="fr-CA" dirty="0" err="1"/>
              <a:t>dairy</a:t>
            </a:r>
            <a:r>
              <a:rPr lang="fr-CA" dirty="0"/>
              <a:t> </a:t>
            </a:r>
            <a:r>
              <a:rPr lang="fr-CA" dirty="0" err="1"/>
              <a:t>cattle</a:t>
            </a:r>
            <a:r>
              <a:rPr lang="fr-CA" dirty="0"/>
              <a:t> in the USA, </a:t>
            </a:r>
            <a:r>
              <a:rPr lang="fr-CA" dirty="0" err="1"/>
              <a:t>poultry</a:t>
            </a:r>
            <a:r>
              <a:rPr lang="fr-CA" dirty="0"/>
              <a:t> cases are on the </a:t>
            </a:r>
            <a:r>
              <a:rPr lang="fr-CA" dirty="0" err="1"/>
              <a:t>rise</a:t>
            </a:r>
            <a:r>
              <a:rPr lang="fr-CA" dirty="0"/>
              <a:t>.</a:t>
            </a:r>
            <a:br>
              <a:rPr lang="fr-CA" dirty="0"/>
            </a:br>
            <a:r>
              <a:rPr lang="fr-CA" dirty="0"/>
              <a:t>In Canada, </a:t>
            </a:r>
            <a:r>
              <a:rPr lang="fr-CA" dirty="0" err="1"/>
              <a:t>we</a:t>
            </a:r>
            <a:r>
              <a:rPr lang="fr-CA" dirty="0"/>
              <a:t> </a:t>
            </a:r>
            <a:r>
              <a:rPr lang="fr-CA" dirty="0" err="1"/>
              <a:t>see</a:t>
            </a:r>
            <a:r>
              <a:rPr lang="fr-CA" dirty="0"/>
              <a:t> a </a:t>
            </a:r>
            <a:r>
              <a:rPr lang="fr-CA" dirty="0" err="1"/>
              <a:t>reduction</a:t>
            </a:r>
            <a:r>
              <a:rPr lang="fr-CA" dirty="0"/>
              <a:t> of cases overtime. Fraser Valley </a:t>
            </a:r>
            <a:r>
              <a:rPr lang="fr-CA" dirty="0" err="1"/>
              <a:t>remains</a:t>
            </a:r>
            <a:r>
              <a:rPr lang="fr-CA" dirty="0"/>
              <a:t> a </a:t>
            </a:r>
            <a:r>
              <a:rPr lang="fr-CA" dirty="0" err="1"/>
              <a:t>concern</a:t>
            </a:r>
            <a:r>
              <a:rPr lang="fr-CA" dirty="0"/>
              <a:t>. 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EAE6C40-00A4-4E8A-B76D-61C183E9F8E9}" type="slidenum">
              <a:rPr kumimoji="0" lang="fr-C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fr-CA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1390412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baseline="0" dirty="0"/>
          </a:p>
          <a:p>
            <a:r>
              <a:rPr lang="en-CA" dirty="0"/>
              <a:t>Canada has only had 4 detections in the last 30 days, last one March 24</a:t>
            </a:r>
            <a:r>
              <a:rPr lang="en-CA" baseline="30000" dirty="0"/>
              <a:t>th</a:t>
            </a:r>
            <a:r>
              <a:rPr lang="en-CA" dirty="0"/>
              <a:t>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CF894DF-86D1-411C-9BC2-D3E9C3EA92A3}" type="slidenum">
              <a:rPr lang="en-US" smtClean="0"/>
              <a:pPr>
                <a:defRPr/>
              </a:pPr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439754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aseline="0" dirty="0"/>
          </a:p>
          <a:p>
            <a:endParaRPr lang="en-CA" baseline="0" dirty="0"/>
          </a:p>
          <a:p>
            <a:endParaRPr lang="en-CA" baseline="0" dirty="0"/>
          </a:p>
          <a:p>
            <a:endParaRPr lang="en-CA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CF894DF-86D1-411C-9BC2-D3E9C3EA92A3}" type="slidenum">
              <a:rPr lang="en-US" smtClean="0"/>
              <a:pPr>
                <a:defRPr/>
              </a:pPr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918818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CA" dirty="0"/>
              <a:t>Wild bird migration is well underway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CF894DF-86D1-411C-9BC2-D3E9C3EA92A3}" type="slidenum">
              <a:rPr lang="en-US" smtClean="0"/>
              <a:pPr>
                <a:defRPr/>
              </a:pPr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626725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ACF894DF-86D1-411C-9BC2-D3E9C3EA92A3}" type="slidenum">
              <a:rPr lang="en-US" smtClean="0"/>
              <a:pPr>
                <a:defRPr/>
              </a:pPr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511945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CA" sz="1200" dirty="0"/>
              <a:t>Farmed bird cases have stayed high Jan to April 245 outbreaks in 22, </a:t>
            </a:r>
          </a:p>
          <a:p>
            <a:r>
              <a:rPr lang="en-CA" sz="1200" dirty="0"/>
              <a:t>Wild bird cases are similar, stayed high Jan to April with 448 outbreaks in 29 countries</a:t>
            </a:r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CF894DF-86D1-411C-9BC2-D3E9C3EA92A3}" type="slidenum">
              <a:rPr lang="en-US" smtClean="0"/>
              <a:pPr>
                <a:defRPr/>
              </a:pPr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577039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ACF894DF-86D1-411C-9BC2-D3E9C3EA92A3}" type="slidenum">
              <a:rPr lang="en-US" smtClean="0"/>
              <a:pPr>
                <a:defRPr/>
              </a:pPr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2439160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ACF894DF-86D1-411C-9BC2-D3E9C3EA92A3}" type="slidenum">
              <a:rPr lang="en-US" smtClean="0"/>
              <a:pPr>
                <a:defRPr/>
              </a:pPr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885150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CA" baseline="0" dirty="0"/>
              <a:t>Spring and Summer 2024 were free of domestic cases of HPAI.</a:t>
            </a:r>
          </a:p>
          <a:p>
            <a:r>
              <a:rPr lang="en-CA" baseline="0" dirty="0"/>
              <a:t>New cases started to be reported on Oct 21</a:t>
            </a:r>
            <a:r>
              <a:rPr lang="en-CA" baseline="30000" dirty="0"/>
              <a:t>st</a:t>
            </a:r>
            <a:r>
              <a:rPr lang="en-CA" baseline="0" dirty="0"/>
              <a:t> in BC and have been tailing off.</a:t>
            </a:r>
          </a:p>
          <a:p>
            <a:endParaRPr lang="en-CA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662094C-1496-489D-B497-1131CF2A6BE1}" type="slidenum">
              <a:rPr lang="en-CA" smtClean="0"/>
              <a:t>2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91087555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ACF894DF-86D1-411C-9BC2-D3E9C3EA92A3}" type="slidenum">
              <a:rPr lang="en-US" smtClean="0"/>
              <a:pPr>
                <a:defRPr/>
              </a:pPr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166738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ACF894DF-86D1-411C-9BC2-D3E9C3EA92A3}" type="slidenum">
              <a:rPr lang="en-US" smtClean="0"/>
              <a:pPr>
                <a:defRPr/>
              </a:pPr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8388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ACF894DF-86D1-411C-9BC2-D3E9C3EA92A3}" type="slidenum">
              <a:rPr lang="en-US" smtClean="0"/>
              <a:pPr>
                <a:defRPr/>
              </a:pPr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269499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969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CA" altLang="en-US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916E5DAA-5713-4D49-942C-B1DC1E7FA84E}" type="slidenum">
              <a:rPr lang="en-US" smtClean="0"/>
              <a:pPr>
                <a:defRPr/>
              </a:pPr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583942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Text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dirty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Text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dirty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CA" dirty="0"/>
              <a:t>We have seen a decline in cases year over year, but the US is not seeing the same declines.</a:t>
            </a:r>
          </a:p>
          <a:p>
            <a:r>
              <a:rPr lang="en-CA" dirty="0"/>
              <a:t>Remember that they have B3.13 in dairy cattle, that we do not and there are a significant number of cases of B3.13 that have jumped from dairy to poultry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ACF894DF-86D1-411C-9BC2-D3E9C3EA92A3}" type="slidenum">
              <a:rPr lang="en-US" smtClean="0"/>
              <a:pPr>
                <a:defRPr/>
              </a:pPr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240690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tif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048000" y="1093788"/>
            <a:ext cx="9144000" cy="1677987"/>
          </a:xfrm>
        </p:spPr>
        <p:txBody>
          <a:bodyPr anchor="b">
            <a:normAutofit/>
          </a:bodyPr>
          <a:lstStyle>
            <a:lvl1pPr algn="r">
              <a:defRPr sz="4400" b="1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048000" y="3101976"/>
            <a:ext cx="9144000" cy="1655762"/>
          </a:xfrm>
        </p:spPr>
        <p:txBody>
          <a:bodyPr/>
          <a:lstStyle>
            <a:lvl1pPr marL="0" indent="0" algn="r">
              <a:buNone/>
              <a:defRPr sz="2400" b="1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40801270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>
                <a:latin typeface="+mn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C61C98A-C5DC-4C78-BD0D-CF5DC7D5F5B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08001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2" y="365125"/>
            <a:ext cx="2628900" cy="5811838"/>
          </a:xfrm>
        </p:spPr>
        <p:txBody>
          <a:bodyPr vert="eaVert"/>
          <a:lstStyle>
            <a:lvl1pPr>
              <a:defRPr b="1">
                <a:latin typeface="+mn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3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54BD4FB-196E-454C-890F-57437485469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718696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E7A136-B623-44AA-A653-F7B0DDAA2C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153751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 6">
            <a:extLst>
              <a:ext uri="{FF2B5EF4-FFF2-40B4-BE49-F238E27FC236}">
                <a16:creationId xmlns:a16="http://schemas.microsoft.com/office/drawing/2014/main" id="{F0A364CE-AF7E-C994-5F73-F71015171C0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805" y="0"/>
            <a:ext cx="12188389" cy="6858000"/>
          </a:xfrm>
          <a:prstGeom prst="rect">
            <a:avLst/>
          </a:prstGeom>
        </p:spPr>
      </p:pic>
      <p:sp>
        <p:nvSpPr>
          <p:cNvPr id="8" name="Espace réservé du titre 1">
            <a:extLst>
              <a:ext uri="{FF2B5EF4-FFF2-40B4-BE49-F238E27FC236}">
                <a16:creationId xmlns:a16="http://schemas.microsoft.com/office/drawing/2014/main" id="{BD1C9513-857A-5687-C3B1-C364701ED7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3600"/>
            </a:lvl1pPr>
          </a:lstStyle>
          <a:p>
            <a:r>
              <a:rPr lang="en-US"/>
              <a:t>Click to edit Master title style</a:t>
            </a:r>
            <a:endParaRPr lang="fr-FR" dirty="0"/>
          </a:p>
        </p:txBody>
      </p:sp>
      <p:sp>
        <p:nvSpPr>
          <p:cNvPr id="9" name="Espace réservé du texte 2">
            <a:extLst>
              <a:ext uri="{FF2B5EF4-FFF2-40B4-BE49-F238E27FC236}">
                <a16:creationId xmlns:a16="http://schemas.microsoft.com/office/drawing/2014/main" id="{B971C8B1-1378-4835-C0FE-0436374D38A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38250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r">
              <a:buNone/>
              <a:defRPr sz="2400">
                <a:solidFill>
                  <a:srgbClr val="898989"/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87527143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8A069FA-A77D-CFEC-22A9-02D9C5D495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fr-FR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5315F817-3D47-E746-E290-9035F330575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2F47FAC6-CEA3-F09D-2602-DD894F2CE7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386FC9-D336-014D-ADE1-FCC117243F80}" type="datetimeFigureOut">
              <a:rPr lang="fr-FR" smtClean="0"/>
              <a:t>11/04/2025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90A4EC74-DFA2-A963-480B-B09CE5620A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59BBC8AF-C6FF-BF5B-ADE2-9E13881FF0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A07859-DB5D-D448-8E88-B29B36C97534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4588309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1FF0A12-F445-77CF-2AE0-7FDC221006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fr-FR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BEE1F198-EDF8-7941-0EF3-6C18E01222B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A2DAB9B2-47BD-AE5C-8F9D-602CD775D3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386FC9-D336-014D-ADE1-FCC117243F80}" type="datetimeFigureOut">
              <a:rPr lang="fr-FR" smtClean="0"/>
              <a:t>11/04/2025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F502A3FA-CAA1-463F-936D-77741CB95E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13EF1854-93B8-F218-16FE-03D044A0E2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A07859-DB5D-D448-8E88-B29B36C97534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6610392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C314177-34F0-921E-74AB-E0C89924F1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fr-FR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7033BF32-6CEB-4F3B-7859-24423F61121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5C3DDE40-E122-B17E-FCF9-A65EF69753B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EACE9677-96E0-5DB7-086C-7355BD391B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386FC9-D336-014D-ADE1-FCC117243F80}" type="datetimeFigureOut">
              <a:rPr lang="fr-FR" smtClean="0"/>
              <a:t>11/04/2025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6F9BDA93-DEB7-2480-BB40-2786D22D8A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1E555EFC-9457-56BB-F2B6-28B12056E5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A07859-DB5D-D448-8E88-B29B36C97534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902147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10EF66C-049E-F6E9-A97D-FB990ED6D3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fr-FR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8E0D385D-33D9-0616-3938-19C26F9117F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3B7E01B8-B9FB-A88D-E22F-BD716339C94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3A706D55-6AFB-DEA9-A88C-FCF95B1CE7B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50E9C71E-D170-D7A0-5371-B4AACFC5C24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11206148-8B2B-E915-DD7F-771084EBB4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386FC9-D336-014D-ADE1-FCC117243F80}" type="datetimeFigureOut">
              <a:rPr lang="fr-FR" smtClean="0"/>
              <a:t>11/04/2025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CCA3FE8E-E977-6C84-36EF-1BBC01BDE8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B37DF27F-25C8-0187-7F70-333586A58C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A07859-DB5D-D448-8E88-B29B36C97534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2986739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8ED966C-7F33-B1B3-5B89-A645ABA47D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fr-FR"/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D4824839-7860-701B-09E7-422C82AC54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386FC9-D336-014D-ADE1-FCC117243F80}" type="datetimeFigureOut">
              <a:rPr lang="fr-FR" smtClean="0"/>
              <a:t>11/04/2025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1659F502-46C8-0ACC-837D-6C6A29B145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9F54B9CD-E45B-1A01-C20B-C97572755E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A07859-DB5D-D448-8E88-B29B36C97534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4560796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1E668A3B-079D-0BFC-98A8-A02ED3BE7C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386FC9-D336-014D-ADE1-FCC117243F80}" type="datetimeFigureOut">
              <a:rPr lang="fr-FR" smtClean="0"/>
              <a:t>11/04/2025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CCD1DBAF-11DB-F145-139E-00BA8F5862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2C54D0C7-47B3-6B35-27C7-2055F52490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A07859-DB5D-D448-8E88-B29B36C97534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415127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49" y="1709738"/>
            <a:ext cx="10515600" cy="2852737"/>
          </a:xfrm>
        </p:spPr>
        <p:txBody>
          <a:bodyPr anchor="b"/>
          <a:lstStyle>
            <a:lvl1pPr algn="r">
              <a:defRPr sz="6000">
                <a:latin typeface="+mn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49" y="4589479"/>
            <a:ext cx="10515600" cy="1500187"/>
          </a:xfrm>
        </p:spPr>
        <p:txBody>
          <a:bodyPr/>
          <a:lstStyle>
            <a:lvl1pPr marL="0" indent="0" algn="r">
              <a:buNone/>
              <a:defRPr sz="2400" b="1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75220897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95689B7-A635-46CC-1664-E23E3BFEDE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fr-FR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0D376739-0F60-1047-6053-CC157DE2A3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2CDB3ACA-01DC-6CFF-7C3A-33297D81461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3547C37F-1ECE-A456-49D2-FF6A85B95D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386FC9-D336-014D-ADE1-FCC117243F80}" type="datetimeFigureOut">
              <a:rPr lang="fr-FR" smtClean="0"/>
              <a:t>11/04/2025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E960B868-E70F-F9B5-95F5-14F3497798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2C7FA5FE-17CC-03B6-2CE6-FD73833314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A07859-DB5D-D448-8E88-B29B36C97534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3094778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953098B-E0BE-8912-56D4-432A59A589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fr-FR"/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E4FEDC13-B736-B750-183E-1FF60E821D1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34620679-F1FC-48C3-2541-CFBF9CE7AA1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B4392564-BE20-ACAC-B4EA-763BC2CE35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386FC9-D336-014D-ADE1-FCC117243F80}" type="datetimeFigureOut">
              <a:rPr lang="fr-FR" smtClean="0"/>
              <a:t>11/04/2025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D9E604B7-3801-2E1B-20DE-79A62DCE53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42152781-4B68-8983-9161-0ED04B32F1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A07859-DB5D-D448-8E88-B29B36C97534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3960894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81248E3-76E0-B480-3D18-036A7DF4D0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fr-FR"/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16656E2F-9F06-2622-8FC8-608C1FCCC68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1C0FE078-F16B-9A70-AA30-958F699BCA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386FC9-D336-014D-ADE1-FCC117243F80}" type="datetimeFigureOut">
              <a:rPr lang="fr-FR" smtClean="0"/>
              <a:t>11/04/2025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90859DB6-4993-C185-0FA1-C3D9FD8421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79416A0-0838-104F-E652-1B68CD679C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A07859-DB5D-D448-8E88-B29B36C97534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8181496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B7CBF69B-312C-321C-009A-61383A80E7C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  <a:endParaRPr lang="fr-FR"/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10465A0A-2716-D719-8A30-59DC85E07E8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0B121C41-B04F-8095-B55E-DD733B9E24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386FC9-D336-014D-ADE1-FCC117243F80}" type="datetimeFigureOut">
              <a:rPr lang="fr-FR" smtClean="0"/>
              <a:t>11/04/2025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B2E0F927-E199-0891-1565-D0A522DB2A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906AF675-188C-D51F-666F-8A30C240C5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A07859-DB5D-D448-8E88-B29B36C97534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549186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0FA6CA82-1B6F-6D21-1EE8-2F032B1BFF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fr-FR" dirty="0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54EE0F94-802E-650C-C181-FE718D4D0F6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38250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401201595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1E668A3B-079D-0BFC-98A8-A02ED3BE7C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386FC9-D336-014D-ADE1-FCC117243F80}" type="datetimeFigureOut">
              <a:rPr lang="fr-FR" smtClean="0"/>
              <a:t>11/04/2025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CCD1DBAF-11DB-F145-139E-00BA8F5862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2C54D0C7-47B3-6B35-27C7-2055F52490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A07859-DB5D-D448-8E88-B29B36C97534}" type="slidenum">
              <a:rPr lang="fr-FR" smtClean="0"/>
              <a:t>‹#›</a:t>
            </a:fld>
            <a:endParaRPr lang="fr-FR"/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D8F5B8D4-FBCA-E458-D445-1755A5D09EC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805" y="0"/>
            <a:ext cx="1218838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12247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>
                <a:latin typeface="+mn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Slide Number Placeholder 6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22C2B47-41F2-42A5-AA41-34CCD966955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32554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6"/>
            <a:ext cx="10515600" cy="1325563"/>
          </a:xfrm>
        </p:spPr>
        <p:txBody>
          <a:bodyPr/>
          <a:lstStyle>
            <a:lvl1pPr>
              <a:defRPr b="1">
                <a:latin typeface="+mn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3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3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Slide Number Placeholder 8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48FB889-B1E1-40D0-9118-58010DD0FC4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18972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>
                <a:latin typeface="+mn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3"/>
          </p:nvPr>
        </p:nvSpPr>
        <p:spPr>
          <a:xfrm>
            <a:off x="838200" y="2057400"/>
            <a:ext cx="10515600" cy="40147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Slide Number Placeholder 4"/>
          <p:cNvSpPr>
            <a:spLocks noGrp="1"/>
          </p:cNvSpPr>
          <p:nvPr>
            <p:ph type="sldNum" sz="quarter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5F12CC5-A507-4028-B3C9-257C8E70738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67102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Only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>
                <a:latin typeface="+mn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3"/>
          </p:nvPr>
        </p:nvSpPr>
        <p:spPr>
          <a:xfrm>
            <a:off x="838200" y="2057400"/>
            <a:ext cx="4919663" cy="40147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6172200" y="2057400"/>
            <a:ext cx="5181600" cy="4000500"/>
          </a:xfrm>
        </p:spPr>
        <p:txBody>
          <a:bodyPr rtlCol="0">
            <a:normAutofit/>
          </a:bodyPr>
          <a:lstStyle/>
          <a:p>
            <a:pPr lvl="0"/>
            <a:endParaRPr lang="en-US" noProof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F81C94A-5837-4538-A85E-3BC9A11D400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08050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B18459C-5D3F-466B-B70D-EFCCECAFA19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39246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 b="1">
                <a:latin typeface="+mn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6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5" name="Slide Number Placeholder 6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78FD813-48F2-42F0-8FCF-ACF9E187314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24555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 b="1">
                <a:latin typeface="+mn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6"/>
            <a:ext cx="6172200" cy="48736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Slide Number Placeholder 6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61ACA56-2288-4290-B789-2225FFBF147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40890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slideLayout" Target="../slideLayouts/slideLayout25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5" Type="http://schemas.openxmlformats.org/officeDocument/2006/relationships/image" Target="../media/image4.png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90D9DBF5-9739-45F5-BA36-F9FB46B79EF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333" r:id="rId1"/>
    <p:sldLayoutId id="2147484334" r:id="rId2"/>
    <p:sldLayoutId id="2147484335" r:id="rId3"/>
    <p:sldLayoutId id="2147484336" r:id="rId4"/>
    <p:sldLayoutId id="2147484337" r:id="rId5"/>
    <p:sldLayoutId id="2147484338" r:id="rId6"/>
    <p:sldLayoutId id="2147484339" r:id="rId7"/>
    <p:sldLayoutId id="2147484340" r:id="rId8"/>
    <p:sldLayoutId id="2147484341" r:id="rId9"/>
    <p:sldLayoutId id="2147484342" r:id="rId10"/>
    <p:sldLayoutId id="2147484343" r:id="rId11"/>
    <p:sldLayoutId id="2147484344" r:id="rId12"/>
  </p:sldLayoutIdLst>
  <p:hf sldNum="0" hdr="0" ftr="0" dt="0"/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 7">
            <a:extLst>
              <a:ext uri="{FF2B5EF4-FFF2-40B4-BE49-F238E27FC236}">
                <a16:creationId xmlns:a16="http://schemas.microsoft.com/office/drawing/2014/main" id="{DB10E9BD-C3BC-9459-EBCB-EDAB7C0C8458}"/>
              </a:ext>
            </a:extLst>
          </p:cNvPr>
          <p:cNvPicPr>
            <a:picLocks noChangeAspect="1"/>
          </p:cNvPicPr>
          <p:nvPr userDrawn="1"/>
        </p:nvPicPr>
        <p:blipFill>
          <a:blip r:embed="rId15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05413923-C97D-00EE-9CC3-C26746A52B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CA" dirty="0"/>
              <a:t>Modifier le style du titre</a:t>
            </a:r>
            <a:endParaRPr lang="fr-FR" dirty="0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0F7FFEDB-139A-D05A-5621-C2FDC94BDA6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CA" dirty="0"/>
              <a:t>Cliquez pour modifier les styles du texte du masque</a:t>
            </a:r>
          </a:p>
          <a:p>
            <a:pPr lvl="1"/>
            <a:r>
              <a:rPr lang="fr-CA" dirty="0"/>
              <a:t>Deuxième niveau</a:t>
            </a:r>
          </a:p>
          <a:p>
            <a:pPr lvl="2"/>
            <a:r>
              <a:rPr lang="fr-CA" dirty="0"/>
              <a:t>Troisième niveau</a:t>
            </a:r>
          </a:p>
          <a:p>
            <a:pPr lvl="3"/>
            <a:r>
              <a:rPr lang="fr-CA" dirty="0"/>
              <a:t>Quatrième niveau</a:t>
            </a:r>
          </a:p>
          <a:p>
            <a:pPr lvl="4"/>
            <a:r>
              <a:rPr lang="fr-CA" dirty="0"/>
              <a:t>Cinquième niveau</a:t>
            </a:r>
            <a:endParaRPr lang="fr-FR" dirty="0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768034A9-D1AE-E05B-ECF0-4D673925C6C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8386FC9-D336-014D-ADE1-FCC117243F80}" type="datetimeFigureOut">
              <a:rPr lang="fr-FR" smtClean="0"/>
              <a:t>11/04/2025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F911EA23-3846-994F-F269-AE290F599BF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E3DDC39F-8ADD-CA0E-C851-F48572893BB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AA07859-DB5D-D448-8E88-B29B36C97534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16390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346" r:id="rId1"/>
    <p:sldLayoutId id="2147484347" r:id="rId2"/>
    <p:sldLayoutId id="2147484348" r:id="rId3"/>
    <p:sldLayoutId id="2147484349" r:id="rId4"/>
    <p:sldLayoutId id="2147484350" r:id="rId5"/>
    <p:sldLayoutId id="2147484351" r:id="rId6"/>
    <p:sldLayoutId id="2147484352" r:id="rId7"/>
    <p:sldLayoutId id="2147484353" r:id="rId8"/>
    <p:sldLayoutId id="2147484354" r:id="rId9"/>
    <p:sldLayoutId id="2147484355" r:id="rId10"/>
    <p:sldLayoutId id="2147484356" r:id="rId11"/>
    <p:sldLayoutId id="2147484357" r:id="rId12"/>
    <p:sldLayoutId id="2147484358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0" i="0" kern="1200">
          <a:solidFill>
            <a:srgbClr val="05486C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b="0" i="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b="0" i="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b="0" i="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b="0" i="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cezd.ca/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7" Type="http://schemas.openxmlformats.org/officeDocument/2006/relationships/image" Target="../media/image17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chart" Target="../charts/chart5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aphis.usda.gov/livestock-poultry-disease/avian/avian-influenza/hpai-detections/commercial-backyard-flocks" TargetMode="Externa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aphis.usda.gov/livestock-poultry-disease/avian/avian-influenza/hpai-detections/wild-birds" TargetMode="Externa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0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s://github.com/USDA-VS/GenoFLU" TargetMode="External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s://birdcast.info/migration-tools/live-migration-maps/" TargetMode="Externa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2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https://eurlaidata.izsvenezie.it/" TargetMode="Externa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wattagnet.com/poultry-meat/diseases-health/avian-influenza/article/15711563/vaccinated-duck-flock-in-france-hit-by-avian-flu" TargetMode="Externa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6.png"/><Relationship Id="rId5" Type="http://schemas.openxmlformats.org/officeDocument/2006/relationships/hyperlink" Target="https://www.biorxiv.org/content/10.1101/2024.08.28.609837v1#:~:text=This%20study%20evaluates%20the%20impact,95.9%25%20reduction%20attributable%20to%20vaccination." TargetMode="External"/><Relationship Id="rId4" Type="http://schemas.openxmlformats.org/officeDocument/2006/relationships/hyperlink" Target="https://www.drtvchannel.com/france-mandates-third-mrna-booster-for-ducks/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Relationship Id="rId4" Type="http://schemas.openxmlformats.org/officeDocument/2006/relationships/hyperlink" Target="https://app.powerbi.com/view?r=eyJrIjoiMGZkNGRmZmQtNzg1My00ZmYxLTkzMTgtMWViNjg0MTBhYjRhIiwidCI6IjE4YjVhNWVkLTFkODYtNDFkMy05NGEwLWJjMjdkYWUzMmFiMiJ9" TargetMode="Externa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hyperlink" Target="https://www.gov.uk/government/news/influenza-of-avian-origin-confirmed-in-a-sheep-in-yorkshire" TargetMode="External"/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3.xml"/><Relationship Id="rId4" Type="http://schemas.openxmlformats.org/officeDocument/2006/relationships/hyperlink" Target="https://www.cdc.gov/bird-flu/situation-summary/index.html?cove-tab=0" TargetMode="Externa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deccanchronicle.com/southern-states/andhra-pradesh/ap-reports-first-bird-flu-death-as-2-year-old-succumbs-to-h5n1-1870375" TargetMode="External"/><Relationship Id="rId2" Type="http://schemas.openxmlformats.org/officeDocument/2006/relationships/hyperlink" Target="https://www.cidrap.umn.edu/avian-influenza-bird-flu/cambodia-reports-third-fatal-human-h5n1-case-year" TargetMode="Externa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31.png"/><Relationship Id="rId4" Type="http://schemas.openxmlformats.org/officeDocument/2006/relationships/hyperlink" Target="https://news.az/news/mexico-records-first-human-death-from-h5n1-bird-flu" TargetMode="Externa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hyperlink" Target="https://datazone.birdlife.org/sowb/casestudy/the-flyways-concept-can-help-coordinate-global-efforts-to-conserve-migratory-birds" TargetMode="External"/><Relationship Id="rId1" Type="http://schemas.openxmlformats.org/officeDocument/2006/relationships/slideLayout" Target="../slideLayouts/slideLayout1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thepoultrysite.com/articles/new-tool-available-to-fight-avian-metapneumovirus-ampv-in-the-us" TargetMode="External"/><Relationship Id="rId2" Type="http://schemas.openxmlformats.org/officeDocument/2006/relationships/hyperlink" Target="https://inspection.canada.ca/en/animal-health/veterinary-biologics/guidelines-forms/vb-gl-3-21/3-21-2" TargetMode="Externa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3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hyperlink" Target="https://onehealthoutlook.biomedcentral.com/articles/10.1186/s42522-025-00147-7" TargetMode="External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5.xml"/><Relationship Id="rId6" Type="http://schemas.openxmlformats.org/officeDocument/2006/relationships/hyperlink" Target="https://www.cezd.ca/reports?l=en-us" TargetMode="External"/><Relationship Id="rId5" Type="http://schemas.openxmlformats.org/officeDocument/2006/relationships/hyperlink" Target="https://phys.org/news/2025-02-antarctic-highly-pathogenic-avian-influenza.html#google_vignette" TargetMode="External"/><Relationship Id="rId4" Type="http://schemas.openxmlformats.org/officeDocument/2006/relationships/hyperlink" Target="https://www.science.org/doi/epdf/10.1126/science.adx3891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inspection.canada.ca/en/animal-health/terrestrial-animals/diseases/reportable/avian-influenza/latest-bird-flu-situation/status-ongoing-response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Relationship Id="rId4" Type="http://schemas.openxmlformats.org/officeDocument/2006/relationships/hyperlink" Target="https://www.arcgis.com/apps/dashboards/8c6c84718e5748179102a0be2368029a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arcgis.com/apps/dashboards/8c6c84718e5748179102a0be2368029a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cfia-ncr.maps.arcgis.com/apps/dashboards/89c779e98cdf492c899df23e1c38fdbc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Relationship Id="rId6" Type="http://schemas.openxmlformats.org/officeDocument/2006/relationships/chart" Target="../charts/chart1.xml"/><Relationship Id="rId5" Type="http://schemas.openxmlformats.org/officeDocument/2006/relationships/image" Target="../media/image11.png"/><Relationship Id="rId4" Type="http://schemas.openxmlformats.org/officeDocument/2006/relationships/hyperlink" Target="http://www.cwhc-rcsf.ca/avian_influenza_testing_results.php" TargetMode="Externa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hyperlink" Target="https://cfia-ncr.maps.arcgis.com/apps/dashboards/89c779e98cdf492c899df23e1c38fdbc" TargetMode="External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app.powerbi.com/groups/me/reports/b642c24c-76ef-44e0-8fba-4c79326f45f0/?pbi_source=PowerPoint" TargetMode="Externa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app.powerbi.com/groups/me/reports/b642c24c-76ef-44e0-8fba-4c79326f45f0/?pbi_source=PowerPoint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/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fr-FR" sz="2800" dirty="0" err="1"/>
              <a:t>Community</a:t>
            </a:r>
            <a:r>
              <a:rPr lang="fr-FR" sz="2800" dirty="0"/>
              <a:t> for </a:t>
            </a:r>
            <a:r>
              <a:rPr lang="fr-FR" sz="2800" dirty="0" err="1"/>
              <a:t>Emerging</a:t>
            </a:r>
            <a:r>
              <a:rPr lang="fr-FR" sz="2800" dirty="0"/>
              <a:t> and </a:t>
            </a:r>
            <a:r>
              <a:rPr lang="fr-FR" sz="2800" dirty="0" err="1"/>
              <a:t>Zoonotic</a:t>
            </a:r>
            <a:r>
              <a:rPr lang="fr-FR" sz="2800" dirty="0"/>
              <a:t> </a:t>
            </a:r>
            <a:r>
              <a:rPr lang="fr-FR" sz="2800" dirty="0" err="1"/>
              <a:t>Diseases</a:t>
            </a:r>
            <a:br>
              <a:rPr lang="fr-FR" sz="2800" dirty="0"/>
            </a:br>
            <a:r>
              <a:rPr lang="fr-FR" sz="2000" i="1" dirty="0" err="1"/>
              <a:t>Identifying</a:t>
            </a:r>
            <a:r>
              <a:rPr lang="fr-FR" sz="2000" i="1" dirty="0"/>
              <a:t> </a:t>
            </a:r>
            <a:r>
              <a:rPr lang="fr-FR" sz="2000" i="1" dirty="0" err="1"/>
              <a:t>emerging</a:t>
            </a:r>
            <a:r>
              <a:rPr lang="fr-FR" sz="2000" i="1" dirty="0"/>
              <a:t> </a:t>
            </a:r>
            <a:r>
              <a:rPr lang="fr-FR" sz="2000" i="1" dirty="0" err="1"/>
              <a:t>risks</a:t>
            </a:r>
            <a:r>
              <a:rPr lang="fr-FR" sz="2000" i="1" dirty="0"/>
              <a:t> </a:t>
            </a:r>
            <a:r>
              <a:rPr lang="fr-FR" sz="2000" i="1" dirty="0" err="1"/>
              <a:t>through</a:t>
            </a:r>
            <a:r>
              <a:rPr lang="fr-FR" sz="2000" i="1" dirty="0"/>
              <a:t> collective intelligence</a:t>
            </a:r>
            <a:endParaRPr lang="en-CA" sz="2000" i="1" dirty="0"/>
          </a:p>
        </p:txBody>
      </p:sp>
      <p:sp>
        <p:nvSpPr>
          <p:cNvPr id="14339" name="Subtitle 1"/>
          <p:cNvSpPr>
            <a:spLocks noGrp="1"/>
          </p:cNvSpPr>
          <p:nvPr>
            <p:ph type="subTitle" idx="1"/>
          </p:nvPr>
        </p:nvSpPr>
        <p:spPr>
          <a:xfrm>
            <a:off x="3048000" y="3101975"/>
            <a:ext cx="9144000" cy="1123950"/>
          </a:xfrm>
        </p:spPr>
        <p:txBody>
          <a:bodyPr/>
          <a:lstStyle/>
          <a:p>
            <a:pPr eaLnBrk="1" hangingPunct="1"/>
            <a:r>
              <a:rPr lang="en-CA" altLang="en-US" dirty="0"/>
              <a:t>CEZD – CAHSS Poultry Update</a:t>
            </a:r>
          </a:p>
          <a:p>
            <a:pPr eaLnBrk="1" hangingPunct="1"/>
            <a:r>
              <a:rPr lang="en-CA" altLang="en-US" dirty="0"/>
              <a:t>10 April 2025</a:t>
            </a:r>
          </a:p>
        </p:txBody>
      </p:sp>
      <p:sp>
        <p:nvSpPr>
          <p:cNvPr id="14341" name="TextBox 4"/>
          <p:cNvSpPr txBox="1">
            <a:spLocks noChangeArrowheads="1"/>
          </p:cNvSpPr>
          <p:nvPr/>
        </p:nvSpPr>
        <p:spPr bwMode="auto">
          <a:xfrm>
            <a:off x="9380538" y="5749925"/>
            <a:ext cx="2811462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CA" altLang="en-US" sz="3600" b="1">
                <a:solidFill>
                  <a:srgbClr val="FFFFFF"/>
                </a:solidFill>
                <a:hlinkClick r:id="rId3"/>
              </a:rPr>
              <a:t>www.cezd.ca</a:t>
            </a:r>
            <a:r>
              <a:rPr lang="en-CA" altLang="en-US" sz="3600">
                <a:solidFill>
                  <a:srgbClr val="FFFFFF"/>
                </a:solidFill>
              </a:rPr>
              <a:t> </a:t>
            </a:r>
            <a:endParaRPr lang="en-US" altLang="en-US" sz="360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62453356"/>
      </p:ext>
    </p:extLst>
  </p:cSld>
  <p:clrMapOvr>
    <a:masterClrMapping/>
  </p:clrMapOvr>
  <p:transition spd="slow" advTm="26445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D425B6-3F0D-E6EC-121F-1F3CAC2610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77C191D-AF92-9183-41E6-13C5B648247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94AA21B-A3A4-9B61-1ADB-89A6436E94EE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pPr>
              <a:defRPr/>
            </a:pPr>
            <a:fld id="{68678C35-086D-4198-975D-7CAE096F9A66}" type="slidenum">
              <a:rPr lang="en-US" altLang="en-US" smtClean="0"/>
              <a:pPr>
                <a:defRPr/>
              </a:pPr>
              <a:t>10</a:t>
            </a:fld>
            <a:endParaRPr lang="en-US" alt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8199DD02-9EC5-57E7-F4D6-6689F996AF8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77164" y="1"/>
            <a:ext cx="1226916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747680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94EBDC-24C3-D5F2-58A1-0FA84682D4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6920" y="67469"/>
            <a:ext cx="10515600" cy="796132"/>
          </a:xfrm>
        </p:spPr>
        <p:txBody>
          <a:bodyPr/>
          <a:lstStyle/>
          <a:p>
            <a:r>
              <a:rPr lang="en-CA" dirty="0"/>
              <a:t>US Domestic Poultry Cases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C917CD7-729D-E843-8498-8BFA07755855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pPr>
              <a:defRPr/>
            </a:pPr>
            <a:fld id="{68678C35-086D-4198-975D-7CAE096F9A66}" type="slidenum">
              <a:rPr lang="en-US" altLang="en-US" smtClean="0"/>
              <a:pPr>
                <a:defRPr/>
              </a:pPr>
              <a:t>11</a:t>
            </a:fld>
            <a:endParaRPr lang="en-US" altLang="en-US"/>
          </a:p>
        </p:txBody>
      </p:sp>
      <p:graphicFrame>
        <p:nvGraphicFramePr>
          <p:cNvPr id="5" name="Chart 4">
            <a:extLst>
              <a:ext uri="{FF2B5EF4-FFF2-40B4-BE49-F238E27FC236}">
                <a16:creationId xmlns:a16="http://schemas.microsoft.com/office/drawing/2014/main" id="{06EDC4FE-2A11-F556-425E-012A2C874D45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857228219"/>
              </p:ext>
            </p:extLst>
          </p:nvPr>
        </p:nvGraphicFramePr>
        <p:xfrm>
          <a:off x="284480" y="1290320"/>
          <a:ext cx="11663680" cy="522224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3" name="Rectangle 2">
            <a:extLst>
              <a:ext uri="{FF2B5EF4-FFF2-40B4-BE49-F238E27FC236}">
                <a16:creationId xmlns:a16="http://schemas.microsoft.com/office/drawing/2014/main" id="{39993030-F70C-E553-6A49-7FB4F932DC39}"/>
              </a:ext>
            </a:extLst>
          </p:cNvPr>
          <p:cNvSpPr/>
          <p:nvPr/>
        </p:nvSpPr>
        <p:spPr>
          <a:xfrm>
            <a:off x="681318" y="1290320"/>
            <a:ext cx="2940423" cy="4375374"/>
          </a:xfrm>
          <a:prstGeom prst="rect">
            <a:avLst/>
          </a:prstGeom>
          <a:noFill/>
          <a:ln w="1905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CB749867-B8DF-1F97-1577-F87E4ADBB873}"/>
              </a:ext>
            </a:extLst>
          </p:cNvPr>
          <p:cNvSpPr/>
          <p:nvPr/>
        </p:nvSpPr>
        <p:spPr>
          <a:xfrm>
            <a:off x="3621741" y="1290320"/>
            <a:ext cx="3030071" cy="4375374"/>
          </a:xfrm>
          <a:prstGeom prst="rect">
            <a:avLst/>
          </a:prstGeom>
          <a:noFill/>
          <a:ln w="1905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4ED70753-CB33-E72E-101E-787417D65417}"/>
              </a:ext>
            </a:extLst>
          </p:cNvPr>
          <p:cNvSpPr/>
          <p:nvPr/>
        </p:nvSpPr>
        <p:spPr>
          <a:xfrm>
            <a:off x="6642848" y="1290320"/>
            <a:ext cx="3272117" cy="4375374"/>
          </a:xfrm>
          <a:prstGeom prst="rect">
            <a:avLst/>
          </a:prstGeom>
          <a:noFill/>
          <a:ln w="1905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42EA5067-E979-6449-E286-D73F19F3C801}"/>
              </a:ext>
            </a:extLst>
          </p:cNvPr>
          <p:cNvSpPr/>
          <p:nvPr/>
        </p:nvSpPr>
        <p:spPr>
          <a:xfrm>
            <a:off x="9914965" y="1290320"/>
            <a:ext cx="824753" cy="4375374"/>
          </a:xfrm>
          <a:prstGeom prst="rect">
            <a:avLst/>
          </a:prstGeom>
          <a:noFill/>
          <a:ln w="1905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74470584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Graphique 9">
            <a:extLst>
              <a:ext uri="{FF2B5EF4-FFF2-40B4-BE49-F238E27FC236}">
                <a16:creationId xmlns:a16="http://schemas.microsoft.com/office/drawing/2014/main" id="{4E4FE745-4BBD-FDAF-CE6F-D41533693E30}"/>
              </a:ext>
            </a:extLst>
          </p:cNvPr>
          <p:cNvGraphicFramePr>
            <a:graphicFrameLocks/>
          </p:cNvGraphicFramePr>
          <p:nvPr/>
        </p:nvGraphicFramePr>
        <p:xfrm>
          <a:off x="5774076" y="1828651"/>
          <a:ext cx="6417924" cy="502934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9" name="Graphique 8">
            <a:extLst>
              <a:ext uri="{FF2B5EF4-FFF2-40B4-BE49-F238E27FC236}">
                <a16:creationId xmlns:a16="http://schemas.microsoft.com/office/drawing/2014/main" id="{724FE6C9-37B6-FF56-5F43-7BD50264D7DE}"/>
              </a:ext>
            </a:extLst>
          </p:cNvPr>
          <p:cNvGraphicFramePr>
            <a:graphicFrameLocks/>
          </p:cNvGraphicFramePr>
          <p:nvPr/>
        </p:nvGraphicFramePr>
        <p:xfrm>
          <a:off x="0" y="1828651"/>
          <a:ext cx="5980556" cy="502934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4" name="Titre 1">
            <a:extLst>
              <a:ext uri="{FF2B5EF4-FFF2-40B4-BE49-F238E27FC236}">
                <a16:creationId xmlns:a16="http://schemas.microsoft.com/office/drawing/2014/main" id="{F5B23ACF-7E40-AB99-F72B-A1BF6372E9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8981360" cy="576072"/>
          </a:xfrm>
          <a:solidFill>
            <a:schemeClr val="bg1">
              <a:lumMod val="85000"/>
            </a:schemeClr>
          </a:solidFill>
        </p:spPr>
        <p:txBody>
          <a:bodyPr>
            <a:normAutofit fontScale="90000"/>
          </a:bodyPr>
          <a:lstStyle/>
          <a:p>
            <a:r>
              <a:rPr lang="en-CA" sz="4000" b="1" dirty="0"/>
              <a:t>IP with domestic birds – Canada vs USA</a:t>
            </a:r>
            <a:endParaRPr lang="en-CA" sz="4000" b="1" dirty="0">
              <a:solidFill>
                <a:schemeClr val="tx2"/>
              </a:solidFill>
            </a:endParaRPr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CA3BCAFD-9C9C-FAA9-04FE-6800E019D47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716018" y="973293"/>
            <a:ext cx="982527" cy="661038"/>
          </a:xfrm>
          <a:prstGeom prst="rect">
            <a:avLst/>
          </a:prstGeom>
        </p:spPr>
      </p:pic>
      <p:pic>
        <p:nvPicPr>
          <p:cNvPr id="1026" name="Picture 2">
            <a:extLst>
              <a:ext uri="{FF2B5EF4-FFF2-40B4-BE49-F238E27FC236}">
                <a16:creationId xmlns:a16="http://schemas.microsoft.com/office/drawing/2014/main" id="{35DE7100-E5F6-D8C5-8F0D-6AC3D6F3F08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49813" y="1099179"/>
            <a:ext cx="1070303" cy="5351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ZoneTexte 11">
            <a:extLst>
              <a:ext uri="{FF2B5EF4-FFF2-40B4-BE49-F238E27FC236}">
                <a16:creationId xmlns:a16="http://schemas.microsoft.com/office/drawing/2014/main" id="{62A02841-47F4-9AD5-8DBD-14F6700F4C9B}"/>
              </a:ext>
            </a:extLst>
          </p:cNvPr>
          <p:cNvSpPr txBox="1"/>
          <p:nvPr/>
        </p:nvSpPr>
        <p:spPr>
          <a:xfrm>
            <a:off x="9950825" y="41480"/>
            <a:ext cx="22411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CA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As of April 7, 2025</a:t>
            </a:r>
          </a:p>
        </p:txBody>
      </p:sp>
      <p:sp>
        <p:nvSpPr>
          <p:cNvPr id="13" name="Espace réservé du numéro de diapositive 1">
            <a:extLst>
              <a:ext uri="{FF2B5EF4-FFF2-40B4-BE49-F238E27FC236}">
                <a16:creationId xmlns:a16="http://schemas.microsoft.com/office/drawing/2014/main" id="{43B8DB94-6FD6-FBDC-4B96-0603DF4EC7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058400" y="6492875"/>
            <a:ext cx="2133600" cy="365125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0CD16D2-284F-4494-A8F6-B8044F189D23}" type="slidenum">
              <a:rPr kumimoji="0" lang="en-C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en-CA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ZoneTexte 1">
            <a:extLst>
              <a:ext uri="{FF2B5EF4-FFF2-40B4-BE49-F238E27FC236}">
                <a16:creationId xmlns:a16="http://schemas.microsoft.com/office/drawing/2014/main" id="{2A32FA6B-A982-5B42-F90C-4807BF7F50A0}"/>
              </a:ext>
            </a:extLst>
          </p:cNvPr>
          <p:cNvSpPr txBox="1"/>
          <p:nvPr/>
        </p:nvSpPr>
        <p:spPr>
          <a:xfrm>
            <a:off x="812047" y="2489148"/>
            <a:ext cx="544777" cy="282071"/>
          </a:xfrm>
          <a:prstGeom prst="rect">
            <a:avLst/>
          </a:prstGeom>
        </p:spPr>
        <p:txBody>
          <a:bodyPr wrap="squar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CA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281</a:t>
            </a:r>
          </a:p>
        </p:txBody>
      </p:sp>
      <p:sp>
        <p:nvSpPr>
          <p:cNvPr id="5" name="ZoneTexte 1">
            <a:extLst>
              <a:ext uri="{FF2B5EF4-FFF2-40B4-BE49-F238E27FC236}">
                <a16:creationId xmlns:a16="http://schemas.microsoft.com/office/drawing/2014/main" id="{C90995DB-D160-FC29-1F6A-64D2F2AD17CC}"/>
              </a:ext>
            </a:extLst>
          </p:cNvPr>
          <p:cNvSpPr txBox="1"/>
          <p:nvPr/>
        </p:nvSpPr>
        <p:spPr>
          <a:xfrm>
            <a:off x="2133600" y="4390385"/>
            <a:ext cx="544720" cy="282120"/>
          </a:xfrm>
          <a:prstGeom prst="rect">
            <a:avLst/>
          </a:prstGeom>
        </p:spPr>
        <p:txBody>
          <a:bodyPr wrap="squar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CA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131</a:t>
            </a:r>
          </a:p>
        </p:txBody>
      </p:sp>
      <p:sp>
        <p:nvSpPr>
          <p:cNvPr id="7" name="ZoneTexte 1">
            <a:extLst>
              <a:ext uri="{FF2B5EF4-FFF2-40B4-BE49-F238E27FC236}">
                <a16:creationId xmlns:a16="http://schemas.microsoft.com/office/drawing/2014/main" id="{9C492110-D0C7-6BA8-9CD3-76E034BA992B}"/>
              </a:ext>
            </a:extLst>
          </p:cNvPr>
          <p:cNvSpPr txBox="1"/>
          <p:nvPr/>
        </p:nvSpPr>
        <p:spPr>
          <a:xfrm>
            <a:off x="3512274" y="4760864"/>
            <a:ext cx="544776" cy="282121"/>
          </a:xfrm>
          <a:prstGeom prst="rect">
            <a:avLst/>
          </a:prstGeom>
        </p:spPr>
        <p:txBody>
          <a:bodyPr wrap="squar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CA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98</a:t>
            </a:r>
          </a:p>
        </p:txBody>
      </p:sp>
      <p:sp>
        <p:nvSpPr>
          <p:cNvPr id="14" name="ZoneTexte 1">
            <a:extLst>
              <a:ext uri="{FF2B5EF4-FFF2-40B4-BE49-F238E27FC236}">
                <a16:creationId xmlns:a16="http://schemas.microsoft.com/office/drawing/2014/main" id="{A15731BE-40E8-DE86-9CA0-59B17BB28ACA}"/>
              </a:ext>
            </a:extLst>
          </p:cNvPr>
          <p:cNvSpPr txBox="1"/>
          <p:nvPr/>
        </p:nvSpPr>
        <p:spPr>
          <a:xfrm>
            <a:off x="6677926" y="2489148"/>
            <a:ext cx="544750" cy="282071"/>
          </a:xfrm>
          <a:prstGeom prst="rect">
            <a:avLst/>
          </a:prstGeom>
        </p:spPr>
        <p:txBody>
          <a:bodyPr wrap="squar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CA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718</a:t>
            </a:r>
          </a:p>
        </p:txBody>
      </p:sp>
      <p:sp>
        <p:nvSpPr>
          <p:cNvPr id="15" name="ZoneTexte 1">
            <a:extLst>
              <a:ext uri="{FF2B5EF4-FFF2-40B4-BE49-F238E27FC236}">
                <a16:creationId xmlns:a16="http://schemas.microsoft.com/office/drawing/2014/main" id="{5640693B-24E0-2B5D-D53F-D1037C85E26A}"/>
              </a:ext>
            </a:extLst>
          </p:cNvPr>
          <p:cNvSpPr txBox="1"/>
          <p:nvPr/>
        </p:nvSpPr>
        <p:spPr>
          <a:xfrm>
            <a:off x="8180021" y="4389392"/>
            <a:ext cx="544749" cy="282071"/>
          </a:xfrm>
          <a:prstGeom prst="rect">
            <a:avLst/>
          </a:prstGeom>
        </p:spPr>
        <p:txBody>
          <a:bodyPr wrap="squar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CA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342</a:t>
            </a:r>
          </a:p>
        </p:txBody>
      </p:sp>
      <p:sp>
        <p:nvSpPr>
          <p:cNvPr id="16" name="ZoneTexte 1">
            <a:extLst>
              <a:ext uri="{FF2B5EF4-FFF2-40B4-BE49-F238E27FC236}">
                <a16:creationId xmlns:a16="http://schemas.microsoft.com/office/drawing/2014/main" id="{D513CC09-5DBB-F0A8-545C-4B9E173A4F8A}"/>
              </a:ext>
            </a:extLst>
          </p:cNvPr>
          <p:cNvSpPr txBox="1"/>
          <p:nvPr/>
        </p:nvSpPr>
        <p:spPr>
          <a:xfrm>
            <a:off x="9639765" y="4536733"/>
            <a:ext cx="544749" cy="365125"/>
          </a:xfrm>
          <a:prstGeom prst="rect">
            <a:avLst/>
          </a:prstGeom>
        </p:spPr>
        <p:txBody>
          <a:bodyPr wrap="squar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CA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315</a:t>
            </a:r>
          </a:p>
        </p:txBody>
      </p:sp>
      <p:sp>
        <p:nvSpPr>
          <p:cNvPr id="17" name="ZoneTexte 1">
            <a:extLst>
              <a:ext uri="{FF2B5EF4-FFF2-40B4-BE49-F238E27FC236}">
                <a16:creationId xmlns:a16="http://schemas.microsoft.com/office/drawing/2014/main" id="{8A7DEA11-BDE5-0B64-F342-B5DDF42A14B9}"/>
              </a:ext>
            </a:extLst>
          </p:cNvPr>
          <p:cNvSpPr txBox="1"/>
          <p:nvPr/>
        </p:nvSpPr>
        <p:spPr>
          <a:xfrm>
            <a:off x="11071413" y="4622301"/>
            <a:ext cx="544750" cy="282071"/>
          </a:xfrm>
          <a:prstGeom prst="rect">
            <a:avLst/>
          </a:prstGeom>
        </p:spPr>
        <p:txBody>
          <a:bodyPr wrap="squar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CA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299</a:t>
            </a:r>
          </a:p>
        </p:txBody>
      </p:sp>
      <p:pic>
        <p:nvPicPr>
          <p:cNvPr id="18" name="Image 17">
            <a:extLst>
              <a:ext uri="{FF2B5EF4-FFF2-40B4-BE49-F238E27FC236}">
                <a16:creationId xmlns:a16="http://schemas.microsoft.com/office/drawing/2014/main" id="{E5831993-8E04-88DB-B0B5-BEC1F908632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556912" y="614290"/>
            <a:ext cx="2536664" cy="1214361"/>
          </a:xfrm>
          <a:prstGeom prst="rect">
            <a:avLst/>
          </a:prstGeom>
        </p:spPr>
      </p:pic>
      <p:sp>
        <p:nvSpPr>
          <p:cNvPr id="6" name="ZoneTexte 1">
            <a:extLst>
              <a:ext uri="{FF2B5EF4-FFF2-40B4-BE49-F238E27FC236}">
                <a16:creationId xmlns:a16="http://schemas.microsoft.com/office/drawing/2014/main" id="{27838FD2-0420-47D3-378B-723E080C5688}"/>
              </a:ext>
            </a:extLst>
          </p:cNvPr>
          <p:cNvSpPr txBox="1"/>
          <p:nvPr/>
        </p:nvSpPr>
        <p:spPr>
          <a:xfrm>
            <a:off x="4857245" y="5875487"/>
            <a:ext cx="544776" cy="282121"/>
          </a:xfrm>
          <a:prstGeom prst="rect">
            <a:avLst/>
          </a:prstGeom>
        </p:spPr>
        <p:txBody>
          <a:bodyPr wrap="squar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CA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15</a:t>
            </a:r>
          </a:p>
        </p:txBody>
      </p:sp>
    </p:spTree>
    <p:extLst>
      <p:ext uri="{BB962C8B-B14F-4D97-AF65-F5344CB8AC3E}">
        <p14:creationId xmlns:p14="http://schemas.microsoft.com/office/powerpoint/2010/main" val="190217265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3212" y="208905"/>
            <a:ext cx="5686698" cy="1325563"/>
          </a:xfrm>
        </p:spPr>
        <p:txBody>
          <a:bodyPr/>
          <a:lstStyle/>
          <a:p>
            <a:r>
              <a:rPr lang="en-CA" sz="2800" dirty="0"/>
              <a:t>United States – HPAI Domestic Bird Detections Last 30 days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59527" y="2486025"/>
            <a:ext cx="4225290" cy="2686050"/>
          </a:xfrm>
        </p:spPr>
        <p:txBody>
          <a:bodyPr>
            <a:normAutofit/>
          </a:bodyPr>
          <a:lstStyle/>
          <a:p>
            <a:r>
              <a:rPr lang="fr-CA" dirty="0"/>
              <a:t>9 Commercial</a:t>
            </a:r>
          </a:p>
          <a:p>
            <a:r>
              <a:rPr lang="fr-CA" dirty="0"/>
              <a:t>36 </a:t>
            </a:r>
            <a:r>
              <a:rPr lang="fr-CA" dirty="0" err="1"/>
              <a:t>Backyard</a:t>
            </a:r>
            <a:r>
              <a:rPr lang="fr-CA" dirty="0"/>
              <a:t> </a:t>
            </a:r>
            <a:r>
              <a:rPr lang="fr-CA" dirty="0" err="1"/>
              <a:t>Flocks</a:t>
            </a:r>
            <a:endParaRPr lang="fr-CA" dirty="0"/>
          </a:p>
          <a:p>
            <a:r>
              <a:rPr lang="fr-CA" dirty="0"/>
              <a:t>~1.9 million </a:t>
            </a:r>
            <a:r>
              <a:rPr lang="fr-CA" dirty="0" err="1"/>
              <a:t>birds</a:t>
            </a:r>
            <a:endParaRPr lang="fr-CA" dirty="0"/>
          </a:p>
        </p:txBody>
      </p:sp>
      <p:sp>
        <p:nvSpPr>
          <p:cNvPr id="7" name="Rectangle 6"/>
          <p:cNvSpPr/>
          <p:nvPr/>
        </p:nvSpPr>
        <p:spPr>
          <a:xfrm>
            <a:off x="393700" y="4172887"/>
            <a:ext cx="4841241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hlinkClick r:id="rId3"/>
              </a:rPr>
              <a:t>Confirmations of Highly Pathogenic Avian Influenza in Commercial and Backyard Flocks | Animal and Plant Health Inspection Service (usda.gov)</a:t>
            </a:r>
            <a:endParaRPr lang="en-CA" dirty="0"/>
          </a:p>
        </p:txBody>
      </p:sp>
      <p:pic>
        <p:nvPicPr>
          <p:cNvPr id="9" name="Content Placeholder 8">
            <a:extLst>
              <a:ext uri="{FF2B5EF4-FFF2-40B4-BE49-F238E27FC236}">
                <a16:creationId xmlns:a16="http://schemas.microsoft.com/office/drawing/2014/main" id="{F1C5FF60-2739-DE66-0AF4-E7444474547F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4"/>
          <a:stretch>
            <a:fillRect/>
          </a:stretch>
        </p:blipFill>
        <p:spPr>
          <a:xfrm>
            <a:off x="5980990" y="438072"/>
            <a:ext cx="5418059" cy="3559690"/>
          </a:xfrm>
          <a:ln>
            <a:solidFill>
              <a:schemeClr val="tx1"/>
            </a:solidFill>
          </a:ln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227CAFC4-4F58-2FFD-193E-D1F74E61277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979143" y="2655421"/>
            <a:ext cx="5418059" cy="3952305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73920793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5057" y="201839"/>
            <a:ext cx="11087100" cy="911817"/>
          </a:xfrm>
        </p:spPr>
        <p:txBody>
          <a:bodyPr/>
          <a:lstStyle/>
          <a:p>
            <a:r>
              <a:rPr lang="en-CA" sz="3600" dirty="0"/>
              <a:t>US Wild Bird HPAI Detections, March 9 – April 8, 2025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926580" y="1783208"/>
            <a:ext cx="4327662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2400" dirty="0"/>
              <a:t>11 wild bird detections of HPAI in the last 30 days</a:t>
            </a:r>
          </a:p>
          <a:p>
            <a:endParaRPr lang="en-CA" sz="2400" dirty="0"/>
          </a:p>
          <a:p>
            <a:r>
              <a:rPr lang="en-CA" sz="2400" dirty="0"/>
              <a:t>Uncertain genotyping and unknown number of birds tested</a:t>
            </a:r>
          </a:p>
        </p:txBody>
      </p:sp>
      <p:sp>
        <p:nvSpPr>
          <p:cNvPr id="9" name="Rectangle 8"/>
          <p:cNvSpPr/>
          <p:nvPr/>
        </p:nvSpPr>
        <p:spPr>
          <a:xfrm>
            <a:off x="7117723" y="4022420"/>
            <a:ext cx="394537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hlinkClick r:id="rId3"/>
              </a:rPr>
              <a:t>HPAI Detections in Wild Birds (usda.gov)</a:t>
            </a:r>
            <a:endParaRPr lang="en-CA" dirty="0"/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F21F1971-579F-97E7-1472-B86CB6C7240C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4"/>
          <a:stretch>
            <a:fillRect/>
          </a:stretch>
        </p:blipFill>
        <p:spPr>
          <a:xfrm>
            <a:off x="325740" y="1680486"/>
            <a:ext cx="6515146" cy="3991096"/>
          </a:xfrm>
          <a:ln w="12700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99900228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80CDC0-62CD-D644-57FB-8DCAE4B523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"/>
            <a:ext cx="10515600" cy="557692"/>
          </a:xfrm>
        </p:spPr>
        <p:txBody>
          <a:bodyPr/>
          <a:lstStyle/>
          <a:p>
            <a:r>
              <a:rPr lang="en-CA" sz="3200" b="1" dirty="0">
                <a:latin typeface="+mn-lt"/>
              </a:rPr>
              <a:t>Genotypes of HPAI in United States  </a:t>
            </a:r>
          </a:p>
        </p:txBody>
      </p:sp>
      <p:pic>
        <p:nvPicPr>
          <p:cNvPr id="5" name="Content Placeholder 4" descr="A graph of different colored shapes">
            <a:extLst>
              <a:ext uri="{FF2B5EF4-FFF2-40B4-BE49-F238E27FC236}">
                <a16:creationId xmlns:a16="http://schemas.microsoft.com/office/drawing/2014/main" id="{24FE08BE-33A9-5249-AC23-63C982E2564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25613"/>
            <a:ext cx="12230454" cy="6152515"/>
          </a:xfr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156A6920-F127-FF50-B1CF-D6EB7F123411}"/>
              </a:ext>
            </a:extLst>
          </p:cNvPr>
          <p:cNvSpPr txBox="1"/>
          <p:nvPr/>
        </p:nvSpPr>
        <p:spPr>
          <a:xfrm>
            <a:off x="1747520" y="6488668"/>
            <a:ext cx="896112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hlinkClick r:id="rId3"/>
              </a:rPr>
              <a:t>GitHub - USDA-VS/</a:t>
            </a:r>
            <a:r>
              <a:rPr lang="en-US" dirty="0" err="1">
                <a:hlinkClick r:id="rId3"/>
              </a:rPr>
              <a:t>GenoFLU</a:t>
            </a:r>
            <a:r>
              <a:rPr lang="en-US" dirty="0">
                <a:hlinkClick r:id="rId3"/>
              </a:rPr>
              <a:t>: Influenza data pipeline to automate genotyping assignment</a:t>
            </a:r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28234955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AutoShape 2" descr="https://cac-powerpoint.officeapps.live.com/pods/GetClipboardImage.ashx?Id=b81cb0cd-b8bd-426c-8488-4e6551d60f7c&amp;DC=GCA1&amp;pkey=d5b88816-edda-4ca8-85de-9e812b691fcc&amp;wdwaccluster=GCA1"/>
          <p:cNvSpPr>
            <a:spLocks noChangeAspect="1" noChangeArrowheads="1"/>
          </p:cNvSpPr>
          <p:nvPr/>
        </p:nvSpPr>
        <p:spPr bwMode="auto">
          <a:xfrm>
            <a:off x="21272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CA"/>
          </a:p>
        </p:txBody>
      </p:sp>
      <p:sp>
        <p:nvSpPr>
          <p:cNvPr id="9" name="AutoShape 4" descr="https://cac-powerpoint.officeapps.live.com/pods/GetClipboardImage.ashx?Id=5233e83e-bd93-40ec-bc3c-8a9b49972252&amp;DC=GCA1&amp;pkey=029faeeb-6d43-4bf9-be00-bdcc49b4bafa&amp;wdwaccluster=GCA1"/>
          <p:cNvSpPr>
            <a:spLocks noChangeAspect="1" noChangeArrowheads="1"/>
          </p:cNvSpPr>
          <p:nvPr/>
        </p:nvSpPr>
        <p:spPr bwMode="auto">
          <a:xfrm>
            <a:off x="36512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CA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C94582C-33F6-9A77-7ACD-811485F2B1F5}"/>
              </a:ext>
            </a:extLst>
          </p:cNvPr>
          <p:cNvSpPr txBox="1"/>
          <p:nvPr/>
        </p:nvSpPr>
        <p:spPr>
          <a:xfrm>
            <a:off x="288257" y="1380416"/>
            <a:ext cx="3295029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2800" dirty="0"/>
              <a:t>Wild bird migration well underway</a:t>
            </a:r>
          </a:p>
          <a:p>
            <a:endParaRPr lang="en-CA" sz="2800" dirty="0"/>
          </a:p>
          <a:p>
            <a:endParaRPr lang="en-CA" sz="2800" dirty="0"/>
          </a:p>
          <a:p>
            <a:r>
              <a:rPr lang="en-CA" sz="2800" dirty="0">
                <a:hlinkClick r:id="rId3"/>
              </a:rPr>
              <a:t>BirdCast</a:t>
            </a:r>
            <a:endParaRPr lang="en-CA" sz="2800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A3A3AC2-A7D9-2DC1-AD9C-4734BAD5FFF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83286" y="1211917"/>
            <a:ext cx="8522191" cy="48650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957979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26B142-25CD-2331-5C37-312CE8F308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5796" y="446070"/>
            <a:ext cx="3269343" cy="1325563"/>
          </a:xfrm>
        </p:spPr>
        <p:txBody>
          <a:bodyPr/>
          <a:lstStyle/>
          <a:p>
            <a:r>
              <a:rPr lang="en-CA" dirty="0"/>
              <a:t>European Union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7E1BDEB-6F13-1DFA-CB67-232F3BDFD000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pPr>
              <a:defRPr/>
            </a:pPr>
            <a:fld id="{68678C35-086D-4198-975D-7CAE096F9A66}" type="slidenum">
              <a:rPr lang="en-US" altLang="en-US" smtClean="0"/>
              <a:pPr>
                <a:defRPr/>
              </a:pPr>
              <a:t>17</a:t>
            </a:fld>
            <a:endParaRPr lang="en-US" alt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8309E19-873A-112A-CC87-EC26F11AD6E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64555" y="136525"/>
            <a:ext cx="7825988" cy="6721475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1537583D-D01A-B97E-A678-813441707531}"/>
              </a:ext>
            </a:extLst>
          </p:cNvPr>
          <p:cNvSpPr txBox="1"/>
          <p:nvPr/>
        </p:nvSpPr>
        <p:spPr>
          <a:xfrm>
            <a:off x="201457" y="2497873"/>
            <a:ext cx="4337089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2400" dirty="0"/>
              <a:t>90% of poultry cases are genotype EA-2024-DI.x (not the same as our D1.x)</a:t>
            </a:r>
          </a:p>
          <a:p>
            <a:endParaRPr lang="en-CA" sz="2400" dirty="0"/>
          </a:p>
          <a:p>
            <a:r>
              <a:rPr lang="en-CA" sz="2400" dirty="0"/>
              <a:t>Less genetic diversity that the previous year</a:t>
            </a:r>
          </a:p>
          <a:p>
            <a:endParaRPr lang="en-CA" sz="2400" dirty="0"/>
          </a:p>
          <a:p>
            <a:r>
              <a:rPr lang="en-CA" sz="2400" dirty="0"/>
              <a:t>2024-25 worse than 2023-24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4A3E66E2-904A-316A-110C-ADB8FA491228}"/>
              </a:ext>
            </a:extLst>
          </p:cNvPr>
          <p:cNvSpPr/>
          <p:nvPr/>
        </p:nvSpPr>
        <p:spPr>
          <a:xfrm>
            <a:off x="4776987" y="68262"/>
            <a:ext cx="1266825" cy="6721475"/>
          </a:xfrm>
          <a:prstGeom prst="rect">
            <a:avLst/>
          </a:prstGeom>
          <a:noFill/>
          <a:ln w="1905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92C2C83D-D355-EDFD-FD89-C1E036863EBA}"/>
              </a:ext>
            </a:extLst>
          </p:cNvPr>
          <p:cNvSpPr/>
          <p:nvPr/>
        </p:nvSpPr>
        <p:spPr>
          <a:xfrm>
            <a:off x="6042032" y="68261"/>
            <a:ext cx="4883143" cy="6721475"/>
          </a:xfrm>
          <a:prstGeom prst="rect">
            <a:avLst/>
          </a:prstGeom>
          <a:noFill/>
          <a:ln w="1905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04C1B39F-6B87-DD75-47FB-DA2702318CEE}"/>
              </a:ext>
            </a:extLst>
          </p:cNvPr>
          <p:cNvSpPr/>
          <p:nvPr/>
        </p:nvSpPr>
        <p:spPr>
          <a:xfrm>
            <a:off x="10925175" y="68260"/>
            <a:ext cx="1266825" cy="6721475"/>
          </a:xfrm>
          <a:prstGeom prst="rect">
            <a:avLst/>
          </a:prstGeom>
          <a:noFill/>
          <a:ln w="1905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1C67AEB-F061-B654-5573-CB7E6E179FEF}"/>
              </a:ext>
            </a:extLst>
          </p:cNvPr>
          <p:cNvSpPr txBox="1"/>
          <p:nvPr/>
        </p:nvSpPr>
        <p:spPr>
          <a:xfrm>
            <a:off x="5064487" y="561975"/>
            <a:ext cx="6527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dirty="0"/>
              <a:t>2023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4DFB4488-414D-D3B0-8467-DD8569458756}"/>
              </a:ext>
            </a:extLst>
          </p:cNvPr>
          <p:cNvSpPr txBox="1"/>
          <p:nvPr/>
        </p:nvSpPr>
        <p:spPr>
          <a:xfrm>
            <a:off x="6798037" y="561975"/>
            <a:ext cx="6527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dirty="0"/>
              <a:t>2024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6FAB804A-8548-A665-ACFF-0E90D5B1BEE8}"/>
              </a:ext>
            </a:extLst>
          </p:cNvPr>
          <p:cNvSpPr txBox="1"/>
          <p:nvPr/>
        </p:nvSpPr>
        <p:spPr>
          <a:xfrm>
            <a:off x="11018219" y="446070"/>
            <a:ext cx="6527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dirty="0"/>
              <a:t>2025</a:t>
            </a:r>
          </a:p>
        </p:txBody>
      </p:sp>
    </p:spTree>
    <p:extLst>
      <p:ext uri="{BB962C8B-B14F-4D97-AF65-F5344CB8AC3E}">
        <p14:creationId xmlns:p14="http://schemas.microsoft.com/office/powerpoint/2010/main" val="186722406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3006" y="52356"/>
            <a:ext cx="5103434" cy="1325563"/>
          </a:xfrm>
        </p:spPr>
        <p:txBody>
          <a:bodyPr/>
          <a:lstStyle/>
          <a:p>
            <a:r>
              <a:rPr lang="en-CA" sz="3600" dirty="0"/>
              <a:t>Europe – Domestic Birds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7166" y="1280160"/>
            <a:ext cx="5445642" cy="4447886"/>
          </a:xfrm>
        </p:spPr>
        <p:txBody>
          <a:bodyPr/>
          <a:lstStyle/>
          <a:p>
            <a:pPr marL="0" indent="0">
              <a:buNone/>
            </a:pPr>
            <a:r>
              <a:rPr lang="en-CA" sz="2400" dirty="0"/>
              <a:t>437 outbreaks in 27 countries </a:t>
            </a:r>
          </a:p>
          <a:p>
            <a:pPr marL="0" indent="0">
              <a:buNone/>
            </a:pPr>
            <a:r>
              <a:rPr lang="en-CA" sz="2400" dirty="0"/>
              <a:t>(since September)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723303" y="1280159"/>
            <a:ext cx="5621592" cy="4447886"/>
          </a:xfrm>
        </p:spPr>
        <p:txBody>
          <a:bodyPr/>
          <a:lstStyle/>
          <a:p>
            <a:pPr marL="457200" lvl="1" indent="0">
              <a:buNone/>
            </a:pPr>
            <a:r>
              <a:rPr lang="en-CA" dirty="0"/>
              <a:t>878 outbreaks in 32 countries </a:t>
            </a:r>
          </a:p>
          <a:p>
            <a:pPr marL="457200" lvl="1" indent="0">
              <a:buNone/>
            </a:pPr>
            <a:r>
              <a:rPr lang="en-CA" dirty="0"/>
              <a:t>(since September)</a:t>
            </a:r>
          </a:p>
        </p:txBody>
      </p:sp>
      <p:sp>
        <p:nvSpPr>
          <p:cNvPr id="7" name="Title 1"/>
          <p:cNvSpPr txBox="1">
            <a:spLocks/>
          </p:cNvSpPr>
          <p:nvPr/>
        </p:nvSpPr>
        <p:spPr bwMode="auto">
          <a:xfrm>
            <a:off x="6148648" y="52356"/>
            <a:ext cx="5784271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 b="1" kern="1200">
                <a:solidFill>
                  <a:schemeClr val="tx1"/>
                </a:solidFill>
                <a:latin typeface="+mn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9pPr>
          </a:lstStyle>
          <a:p>
            <a:r>
              <a:rPr lang="en-CA" sz="3600" dirty="0"/>
              <a:t>Europe – Wild Birds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F6A5AFD-F111-82C3-776B-458FA00A265F}"/>
              </a:ext>
            </a:extLst>
          </p:cNvPr>
          <p:cNvSpPr txBox="1"/>
          <p:nvPr/>
        </p:nvSpPr>
        <p:spPr>
          <a:xfrm>
            <a:off x="477166" y="6171962"/>
            <a:ext cx="294735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dirty="0">
                <a:hlinkClick r:id="rId3"/>
              </a:rPr>
              <a:t>EURL Avian Flu Data Portal</a:t>
            </a:r>
            <a:endParaRPr lang="en-CA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1B3EA403-6298-CBF2-D002-FC0737A7BF7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3006" y="2191168"/>
            <a:ext cx="3714941" cy="3511730"/>
          </a:xfrm>
          <a:prstGeom prst="rect">
            <a:avLst/>
          </a:prstGeom>
          <a:ln w="19050">
            <a:solidFill>
              <a:schemeClr val="tx1"/>
            </a:solidFill>
          </a:ln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F0E0575A-B304-DE9D-5180-82F7F5D1458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69194" y="2191168"/>
            <a:ext cx="3669607" cy="3513731"/>
          </a:xfrm>
          <a:prstGeom prst="rect">
            <a:avLst/>
          </a:prstGeom>
          <a:ln w="19050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265273905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/>
              <a:t>HPAI France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295381" y="1523954"/>
            <a:ext cx="5514082" cy="4351338"/>
          </a:xfrm>
        </p:spPr>
        <p:txBody>
          <a:bodyPr/>
          <a:lstStyle/>
          <a:p>
            <a:pPr lvl="1"/>
            <a:r>
              <a:rPr lang="en-US" dirty="0">
                <a:hlinkClick r:id="rId3"/>
              </a:rPr>
              <a:t>Vaccinated duck flock in France hit by avian flu | WATTPoultry.com</a:t>
            </a:r>
            <a:r>
              <a:rPr lang="en-US" dirty="0"/>
              <a:t> – January 2025</a:t>
            </a:r>
          </a:p>
          <a:p>
            <a:pPr lvl="1"/>
            <a:r>
              <a:rPr lang="en-US" dirty="0"/>
              <a:t>Since January 1</a:t>
            </a:r>
            <a:r>
              <a:rPr lang="en-US" baseline="30000" dirty="0"/>
              <a:t>st</a:t>
            </a:r>
            <a:r>
              <a:rPr lang="en-US" dirty="0"/>
              <a:t>, two domestic cases in France</a:t>
            </a:r>
          </a:p>
          <a:p>
            <a:pPr lvl="1"/>
            <a:r>
              <a:rPr lang="en-US" dirty="0">
                <a:hlinkClick r:id="rId4"/>
              </a:rPr>
              <a:t>News reports of new round of vaccinations for ducks</a:t>
            </a:r>
            <a:endParaRPr lang="en-US" dirty="0">
              <a:hlinkClick r:id="rId5"/>
            </a:endParaRPr>
          </a:p>
          <a:p>
            <a:pPr lvl="1"/>
            <a:endParaRPr lang="en-US" dirty="0"/>
          </a:p>
          <a:p>
            <a:pPr lvl="1"/>
            <a:r>
              <a:rPr lang="en-US" dirty="0"/>
              <a:t>Does anyone have more information on what is happening in France with vaccinations?</a:t>
            </a:r>
          </a:p>
          <a:p>
            <a:pPr lvl="1"/>
            <a:r>
              <a:rPr lang="en-US" dirty="0"/>
              <a:t>How do changing genotypes impact vaccination efficacy?</a:t>
            </a:r>
          </a:p>
          <a:p>
            <a:endParaRPr lang="en-US" dirty="0"/>
          </a:p>
          <a:p>
            <a:endParaRPr lang="en-US" dirty="0">
              <a:hlinkClick r:id="rId5"/>
            </a:endParaRPr>
          </a:p>
          <a:p>
            <a:pPr marL="0" indent="0">
              <a:buNone/>
            </a:pPr>
            <a:endParaRPr lang="en-US" dirty="0">
              <a:hlinkClick r:id="rId5"/>
            </a:endParaRPr>
          </a:p>
          <a:p>
            <a:pPr marL="0" indent="0">
              <a:buNone/>
            </a:pPr>
            <a:endParaRPr lang="en-US" dirty="0">
              <a:hlinkClick r:id="rId5"/>
            </a:endParaRPr>
          </a:p>
          <a:p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B6BFC9A-2C76-6438-C3CD-DADFFDEE852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38200" y="2011263"/>
            <a:ext cx="4046640" cy="3837331"/>
          </a:xfrm>
          <a:prstGeom prst="rect">
            <a:avLst/>
          </a:prstGeom>
          <a:ln w="28575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7912439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7855E6DF-27A2-44B6-36B6-C9CF4B546A2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987" y="716728"/>
            <a:ext cx="11121187" cy="5692281"/>
          </a:xfrm>
          <a:prstGeom prst="rect">
            <a:avLst/>
          </a:prstGeom>
        </p:spPr>
      </p:pic>
      <p:sp>
        <p:nvSpPr>
          <p:cNvPr id="4" name="Titre 1"/>
          <p:cNvSpPr>
            <a:spLocks noGrp="1"/>
          </p:cNvSpPr>
          <p:nvPr>
            <p:ph type="title"/>
          </p:nvPr>
        </p:nvSpPr>
        <p:spPr>
          <a:xfrm>
            <a:off x="580103" y="184666"/>
            <a:ext cx="10024957" cy="576072"/>
          </a:xfrm>
          <a:noFill/>
        </p:spPr>
        <p:txBody>
          <a:bodyPr>
            <a:normAutofit fontScale="90000"/>
          </a:bodyPr>
          <a:lstStyle/>
          <a:p>
            <a:r>
              <a:rPr lang="en-CA" sz="4000" b="1" dirty="0">
                <a:solidFill>
                  <a:srgbClr val="05486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HPAI in Domestic Birds in Canada</a:t>
            </a:r>
            <a:endParaRPr lang="en-CA" sz="4000" b="1" dirty="0">
              <a:solidFill>
                <a:schemeClr val="accent2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580103" y="6409009"/>
            <a:ext cx="197195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hlinkClick r:id="rId4"/>
              </a:rPr>
              <a:t>Microsoft Power BI</a:t>
            </a:r>
            <a:endParaRPr lang="en-CA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EE31712-EB10-211F-4F4E-E13947CEB709}"/>
              </a:ext>
            </a:extLst>
          </p:cNvPr>
          <p:cNvSpPr txBox="1"/>
          <p:nvPr/>
        </p:nvSpPr>
        <p:spPr>
          <a:xfrm>
            <a:off x="2431566" y="6409009"/>
            <a:ext cx="26380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dirty="0"/>
              <a:t>Last updated April 2, 2025</a:t>
            </a:r>
          </a:p>
        </p:txBody>
      </p:sp>
      <p:sp>
        <p:nvSpPr>
          <p:cNvPr id="9" name="Arrow: Down 8">
            <a:extLst>
              <a:ext uri="{FF2B5EF4-FFF2-40B4-BE49-F238E27FC236}">
                <a16:creationId xmlns:a16="http://schemas.microsoft.com/office/drawing/2014/main" id="{0D9D036D-B5D6-6694-C772-85BFF1995088}"/>
              </a:ext>
            </a:extLst>
          </p:cNvPr>
          <p:cNvSpPr/>
          <p:nvPr/>
        </p:nvSpPr>
        <p:spPr>
          <a:xfrm>
            <a:off x="7666073" y="5092995"/>
            <a:ext cx="159489" cy="457200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2FBE3E9-FC3F-5DAB-1C9B-43553BC5D2B8}"/>
              </a:ext>
            </a:extLst>
          </p:cNvPr>
          <p:cNvSpPr txBox="1"/>
          <p:nvPr/>
        </p:nvSpPr>
        <p:spPr>
          <a:xfrm>
            <a:off x="7446057" y="4400496"/>
            <a:ext cx="90601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dirty="0"/>
              <a:t>April 1, </a:t>
            </a:r>
          </a:p>
          <a:p>
            <a:r>
              <a:rPr lang="en-CA" dirty="0"/>
              <a:t>2024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D4CA93B9-034A-B1D2-34BE-D1EED011AC7D}"/>
              </a:ext>
            </a:extLst>
          </p:cNvPr>
          <p:cNvSpPr txBox="1"/>
          <p:nvPr/>
        </p:nvSpPr>
        <p:spPr>
          <a:xfrm>
            <a:off x="8910084" y="1956391"/>
            <a:ext cx="61908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dirty="0"/>
              <a:t>D1.1</a:t>
            </a:r>
          </a:p>
        </p:txBody>
      </p:sp>
      <p:sp>
        <p:nvSpPr>
          <p:cNvPr id="2" name="Arrow: Down 1">
            <a:extLst>
              <a:ext uri="{FF2B5EF4-FFF2-40B4-BE49-F238E27FC236}">
                <a16:creationId xmlns:a16="http://schemas.microsoft.com/office/drawing/2014/main" id="{46D16179-8982-D4AF-BAA7-D09B65632EC0}"/>
              </a:ext>
            </a:extLst>
          </p:cNvPr>
          <p:cNvSpPr/>
          <p:nvPr/>
        </p:nvSpPr>
        <p:spPr>
          <a:xfrm>
            <a:off x="10572364" y="5031128"/>
            <a:ext cx="159489" cy="457200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9734932-E23D-6E9D-FC0B-5EB2274C3F8A}"/>
              </a:ext>
            </a:extLst>
          </p:cNvPr>
          <p:cNvSpPr txBox="1"/>
          <p:nvPr/>
        </p:nvSpPr>
        <p:spPr>
          <a:xfrm>
            <a:off x="10051687" y="4378517"/>
            <a:ext cx="120084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dirty="0"/>
              <a:t>March 24, 2025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F0EA3E0A-45B5-F945-53A4-F5317597EEF9}"/>
              </a:ext>
            </a:extLst>
          </p:cNvPr>
          <p:cNvSpPr/>
          <p:nvPr/>
        </p:nvSpPr>
        <p:spPr>
          <a:xfrm>
            <a:off x="679983" y="1483360"/>
            <a:ext cx="308947" cy="4515677"/>
          </a:xfrm>
          <a:prstGeom prst="rect">
            <a:avLst/>
          </a:prstGeom>
          <a:noFill/>
          <a:ln w="28575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910F3ED6-E6D9-30BC-1F58-246FC9DDBFE6}"/>
              </a:ext>
            </a:extLst>
          </p:cNvPr>
          <p:cNvSpPr txBox="1"/>
          <p:nvPr/>
        </p:nvSpPr>
        <p:spPr>
          <a:xfrm>
            <a:off x="66156" y="1906430"/>
            <a:ext cx="6527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dirty="0"/>
              <a:t>2021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07C2180C-D9E9-3B7A-7350-38A3C1134082}"/>
              </a:ext>
            </a:extLst>
          </p:cNvPr>
          <p:cNvSpPr/>
          <p:nvPr/>
        </p:nvSpPr>
        <p:spPr>
          <a:xfrm>
            <a:off x="988716" y="1483359"/>
            <a:ext cx="2973683" cy="4515677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3609F5D0-7D5F-1A55-0778-1EF8DE62F1D4}"/>
              </a:ext>
            </a:extLst>
          </p:cNvPr>
          <p:cNvSpPr txBox="1"/>
          <p:nvPr/>
        </p:nvSpPr>
        <p:spPr>
          <a:xfrm>
            <a:off x="2323010" y="1754977"/>
            <a:ext cx="6527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dirty="0"/>
              <a:t>2022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D9DD9C68-734B-FF43-D19E-AA40B6C1E505}"/>
              </a:ext>
            </a:extLst>
          </p:cNvPr>
          <p:cNvSpPr/>
          <p:nvPr/>
        </p:nvSpPr>
        <p:spPr>
          <a:xfrm>
            <a:off x="3953128" y="1483358"/>
            <a:ext cx="3027872" cy="4515677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2CC3815F-A023-7920-2DA9-AE0BE96005E6}"/>
              </a:ext>
            </a:extLst>
          </p:cNvPr>
          <p:cNvSpPr txBox="1"/>
          <p:nvPr/>
        </p:nvSpPr>
        <p:spPr>
          <a:xfrm>
            <a:off x="4600293" y="1749577"/>
            <a:ext cx="613156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CA" dirty="0"/>
              <a:t>2023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36E450D3-3855-2ED7-A672-EEB0A7593118}"/>
              </a:ext>
            </a:extLst>
          </p:cNvPr>
          <p:cNvSpPr/>
          <p:nvPr/>
        </p:nvSpPr>
        <p:spPr>
          <a:xfrm>
            <a:off x="6981000" y="1483357"/>
            <a:ext cx="3027872" cy="4515677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8EBAD753-EBC9-3EB0-F034-227C5EF4861A}"/>
              </a:ext>
            </a:extLst>
          </p:cNvPr>
          <p:cNvSpPr txBox="1"/>
          <p:nvPr/>
        </p:nvSpPr>
        <p:spPr>
          <a:xfrm>
            <a:off x="7698769" y="1726623"/>
            <a:ext cx="74460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CA" dirty="0"/>
              <a:t>2024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444A0FA5-82AD-9BE4-3DE0-D38B822DC8D6}"/>
              </a:ext>
            </a:extLst>
          </p:cNvPr>
          <p:cNvSpPr/>
          <p:nvPr/>
        </p:nvSpPr>
        <p:spPr>
          <a:xfrm>
            <a:off x="9995872" y="1483356"/>
            <a:ext cx="1118752" cy="4515677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883A28C4-96AC-C2DF-EBC6-54735FB114EB}"/>
              </a:ext>
            </a:extLst>
          </p:cNvPr>
          <p:cNvSpPr txBox="1"/>
          <p:nvPr/>
        </p:nvSpPr>
        <p:spPr>
          <a:xfrm>
            <a:off x="10087755" y="1745156"/>
            <a:ext cx="74460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CA" dirty="0"/>
              <a:t>2025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C2C8C841-D035-F1FE-8D9D-5F8153F3E632}"/>
              </a:ext>
            </a:extLst>
          </p:cNvPr>
          <p:cNvSpPr txBox="1"/>
          <p:nvPr/>
        </p:nvSpPr>
        <p:spPr>
          <a:xfrm>
            <a:off x="4855888" y="4400497"/>
            <a:ext cx="87286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dirty="0"/>
              <a:t>May 1, </a:t>
            </a:r>
          </a:p>
          <a:p>
            <a:r>
              <a:rPr lang="en-CA" dirty="0"/>
              <a:t>2025</a:t>
            </a:r>
          </a:p>
        </p:txBody>
      </p:sp>
      <p:sp>
        <p:nvSpPr>
          <p:cNvPr id="25" name="Arrow: Down 24">
            <a:extLst>
              <a:ext uri="{FF2B5EF4-FFF2-40B4-BE49-F238E27FC236}">
                <a16:creationId xmlns:a16="http://schemas.microsoft.com/office/drawing/2014/main" id="{24E24ED9-7206-A2C9-CD29-3E26B344998F}"/>
              </a:ext>
            </a:extLst>
          </p:cNvPr>
          <p:cNvSpPr/>
          <p:nvPr/>
        </p:nvSpPr>
        <p:spPr>
          <a:xfrm>
            <a:off x="4910071" y="5123497"/>
            <a:ext cx="159489" cy="457200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5582248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>
            <a:extLst>
              <a:ext uri="{FF2B5EF4-FFF2-40B4-BE49-F238E27FC236}">
                <a16:creationId xmlns:a16="http://schemas.microsoft.com/office/drawing/2014/main" id="{BC25A678-E2ED-19C0-4E5A-D64EE3F32D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/>
              <a:t>Global cases of Avian Influenza (all strains) 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DB38C94D-088B-B5CF-7A25-82B24C1FD7C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CA" dirty="0"/>
              <a:t>September 1-December 31 2024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BA019C5C-6164-73CB-EAFB-3077561930D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CA" dirty="0"/>
              <a:t>January 1, 2025 to today</a:t>
            </a:r>
          </a:p>
        </p:txBody>
      </p:sp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42D1B87C-E068-5E74-D064-7D2CC990A4B2}"/>
              </a:ext>
            </a:extLst>
          </p:cNvPr>
          <p:cNvPicPr>
            <a:picLocks noGrp="1" noChangeAspect="1"/>
          </p:cNvPicPr>
          <p:nvPr>
            <p:ph sz="quarter" idx="4"/>
          </p:nvPr>
        </p:nvPicPr>
        <p:blipFill>
          <a:blip r:embed="rId2"/>
          <a:stretch>
            <a:fillRect/>
          </a:stretch>
        </p:blipFill>
        <p:spPr>
          <a:xfrm>
            <a:off x="6194426" y="2505075"/>
            <a:ext cx="4865480" cy="3684588"/>
          </a:xfrm>
        </p:spPr>
      </p:pic>
      <p:pic>
        <p:nvPicPr>
          <p:cNvPr id="17" name="Content Placeholder 16">
            <a:extLst>
              <a:ext uri="{FF2B5EF4-FFF2-40B4-BE49-F238E27FC236}">
                <a16:creationId xmlns:a16="http://schemas.microsoft.com/office/drawing/2014/main" id="{EF33A94D-B143-5C4B-F5EF-C277E73859D4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836609" y="2505075"/>
            <a:ext cx="4571798" cy="3684588"/>
          </a:xfrm>
        </p:spPr>
      </p:pic>
    </p:spTree>
    <p:extLst>
      <p:ext uri="{BB962C8B-B14F-4D97-AF65-F5344CB8AC3E}">
        <p14:creationId xmlns:p14="http://schemas.microsoft.com/office/powerpoint/2010/main" val="284071708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76951E-2829-B7CB-D21B-61023928C0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dirty="0">
                <a:hlinkClick r:id="rId2"/>
              </a:rPr>
              <a:t>Influenza of avian origin confirmed in a sheep in Yorkshire - GOV.UK</a:t>
            </a:r>
            <a:br>
              <a:rPr lang="en-US" sz="2800" dirty="0"/>
            </a:br>
            <a:endParaRPr lang="en-CA" sz="28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2EAA829-5E07-4570-BC6E-E9DD035FD34E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CA" dirty="0"/>
              <a:t>Mixed species small farm</a:t>
            </a:r>
          </a:p>
          <a:p>
            <a:r>
              <a:rPr lang="en-CA" dirty="0"/>
              <a:t>Housed chickens, ducks, turkeys and geese</a:t>
            </a:r>
          </a:p>
          <a:p>
            <a:r>
              <a:rPr lang="en-CA" dirty="0"/>
              <a:t>26 sheep (1 ram, 25 ewes)</a:t>
            </a:r>
          </a:p>
          <a:p>
            <a:r>
              <a:rPr lang="en-CA" dirty="0"/>
              <a:t>1 ewe positive for HPAI on serology was culled</a:t>
            </a:r>
          </a:p>
          <a:p>
            <a:pPr lvl="1"/>
            <a:r>
              <a:rPr lang="en-CA" dirty="0"/>
              <a:t>PCR positive in milk</a:t>
            </a:r>
          </a:p>
          <a:p>
            <a:pPr lvl="1"/>
            <a:r>
              <a:rPr lang="en-CA" dirty="0"/>
              <a:t>ELISA positive blood</a:t>
            </a:r>
          </a:p>
          <a:p>
            <a:pPr lvl="1"/>
            <a:r>
              <a:rPr lang="en-CA" dirty="0"/>
              <a:t>Negative PCR on other tissues</a:t>
            </a:r>
          </a:p>
          <a:p>
            <a:r>
              <a:rPr lang="en-CA" dirty="0"/>
              <a:t>All other animals, including her nursing lambs, were negative</a:t>
            </a:r>
          </a:p>
        </p:txBody>
      </p:sp>
      <p:pic>
        <p:nvPicPr>
          <p:cNvPr id="6" name="Content Placeholder 5" descr="A sheep standing in mud&#10;&#10;AI-generated content may be incorrect.">
            <a:extLst>
              <a:ext uri="{FF2B5EF4-FFF2-40B4-BE49-F238E27FC236}">
                <a16:creationId xmlns:a16="http://schemas.microsoft.com/office/drawing/2014/main" id="{1412519A-9851-57A1-8E61-703369CAAFC8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87331" y="1825625"/>
            <a:ext cx="4351338" cy="4351338"/>
          </a:xfrm>
        </p:spPr>
      </p:pic>
    </p:spTree>
    <p:extLst>
      <p:ext uri="{BB962C8B-B14F-4D97-AF65-F5344CB8AC3E}">
        <p14:creationId xmlns:p14="http://schemas.microsoft.com/office/powerpoint/2010/main" val="185626698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66643D-578B-8644-1B74-4AAA18280C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-76199"/>
            <a:ext cx="10515600" cy="923924"/>
          </a:xfrm>
        </p:spPr>
        <p:txBody>
          <a:bodyPr/>
          <a:lstStyle/>
          <a:p>
            <a:r>
              <a:rPr lang="en-CA" dirty="0"/>
              <a:t>Human Cases Continue to be Reported</a:t>
            </a:r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21887A6A-F1CD-AD8A-CD29-927B60016811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513715" y="1360406"/>
            <a:ext cx="9715052" cy="4890082"/>
          </a:xfrm>
        </p:spPr>
      </p:pic>
      <p:pic>
        <p:nvPicPr>
          <p:cNvPr id="6" name="Picture 5" descr="A blue person silhouette on a black background&#10;&#10;Description automatically generated">
            <a:extLst>
              <a:ext uri="{FF2B5EF4-FFF2-40B4-BE49-F238E27FC236}">
                <a16:creationId xmlns:a16="http://schemas.microsoft.com/office/drawing/2014/main" id="{7C7B415C-A068-DCC2-77B7-1C0344844C2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28767" y="144780"/>
            <a:ext cx="1405890" cy="1405890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9DB267F6-7BC0-DC2C-410D-B03B38890E00}"/>
              </a:ext>
            </a:extLst>
          </p:cNvPr>
          <p:cNvSpPr txBox="1"/>
          <p:nvPr/>
        </p:nvSpPr>
        <p:spPr>
          <a:xfrm>
            <a:off x="2752725" y="6211669"/>
            <a:ext cx="60960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CA" dirty="0">
                <a:hlinkClick r:id="rId4"/>
              </a:rPr>
              <a:t>https://www.cdc.gov/bird-flu/situation-summary/index.html?cove-tab=0</a:t>
            </a:r>
            <a:r>
              <a:rPr lang="en-CA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66626897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9D7D5E-85EA-A984-B859-6F8281378A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/>
              <a:t>Recent International Cases in Humans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5DF2A47-8C76-88DC-14CE-62E255CB3DC4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>
                <a:hlinkClick r:id="rId2"/>
              </a:rPr>
              <a:t>Cambodia reports third fatal human H5N1 case of the year | CIDRAP</a:t>
            </a:r>
            <a:endParaRPr lang="en-US" dirty="0"/>
          </a:p>
          <a:p>
            <a:pPr lvl="1"/>
            <a:r>
              <a:rPr lang="en-US" dirty="0"/>
              <a:t>3 year old boy</a:t>
            </a:r>
          </a:p>
          <a:p>
            <a:pPr lvl="1"/>
            <a:r>
              <a:rPr lang="en-US" dirty="0"/>
              <a:t>Family had consumed sick/dead poultry</a:t>
            </a:r>
          </a:p>
          <a:p>
            <a:r>
              <a:rPr lang="en-US" dirty="0">
                <a:hlinkClick r:id="rId3"/>
              </a:rPr>
              <a:t>AP Reports First Bird Flu Death as 2-Year-Old Succumbs to H5N1</a:t>
            </a:r>
            <a:endParaRPr lang="en-US" dirty="0"/>
          </a:p>
          <a:p>
            <a:pPr lvl="1"/>
            <a:r>
              <a:rPr lang="en-US" dirty="0"/>
              <a:t>Indian child</a:t>
            </a:r>
          </a:p>
          <a:p>
            <a:pPr lvl="1"/>
            <a:r>
              <a:rPr lang="en-US" dirty="0"/>
              <a:t>Had consumed raw chicken</a:t>
            </a:r>
            <a:endParaRPr lang="en-CA" dirty="0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97459D4-F804-16D2-245E-B7FCF9328C0C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>
                <a:hlinkClick r:id="rId4"/>
              </a:rPr>
              <a:t>Mexico records first human death from H5N1 bird flu | News.az</a:t>
            </a:r>
            <a:endParaRPr lang="en-US" dirty="0"/>
          </a:p>
          <a:p>
            <a:pPr lvl="1"/>
            <a:r>
              <a:rPr lang="en-US" dirty="0"/>
              <a:t>3 year old girl</a:t>
            </a:r>
          </a:p>
          <a:p>
            <a:pPr lvl="1"/>
            <a:r>
              <a:rPr lang="en-US" dirty="0"/>
              <a:t>No known poultry/wild bird exposure</a:t>
            </a:r>
            <a:endParaRPr lang="en-CA" dirty="0"/>
          </a:p>
        </p:txBody>
      </p:sp>
      <p:pic>
        <p:nvPicPr>
          <p:cNvPr id="7" name="Picture 6" descr="A blue person silhouette on a black background&#10;&#10;Description automatically generated">
            <a:extLst>
              <a:ext uri="{FF2B5EF4-FFF2-40B4-BE49-F238E27FC236}">
                <a16:creationId xmlns:a16="http://schemas.microsoft.com/office/drawing/2014/main" id="{083CF42E-0EF9-A769-55FD-C7BD3497A1CA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28767" y="144780"/>
            <a:ext cx="1405890" cy="14058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430956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99F8CC-1088-CE29-7CBE-557F63D25F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8760" y="32905"/>
            <a:ext cx="10515600" cy="1126333"/>
          </a:xfrm>
        </p:spPr>
        <p:txBody>
          <a:bodyPr/>
          <a:lstStyle/>
          <a:p>
            <a:r>
              <a:rPr lang="en-CA" sz="4000" b="1" dirty="0">
                <a:latin typeface="+mn-lt"/>
              </a:rPr>
              <a:t>What will happen this spring?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A8942FC-89D3-C8FC-4A7E-D2797791E10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8799" y="1159238"/>
            <a:ext cx="7038340" cy="4115038"/>
          </a:xfrm>
        </p:spPr>
        <p:txBody>
          <a:bodyPr/>
          <a:lstStyle/>
          <a:p>
            <a:r>
              <a:rPr lang="en-CA" dirty="0"/>
              <a:t>Birds from all flyways infected – D1.1 is dominant in the US</a:t>
            </a:r>
          </a:p>
          <a:p>
            <a:r>
              <a:rPr lang="en-CA" dirty="0"/>
              <a:t>Spring Migration – smaller number of birds than fall</a:t>
            </a:r>
          </a:p>
          <a:p>
            <a:r>
              <a:rPr lang="en-CA" dirty="0"/>
              <a:t>Populations exposed to D1.1, should be some level of population immunity present = decreased infection pressure</a:t>
            </a:r>
          </a:p>
          <a:p>
            <a:r>
              <a:rPr lang="en-CA" dirty="0"/>
              <a:t>US has had a terrible winter/spring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CA" dirty="0"/>
              <a:t>We don’t have their B3.13 risk from Dairy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CA" sz="2800" dirty="0">
                <a:latin typeface="+mn-lt"/>
                <a:cs typeface="Arial" panose="020B0604020202020204" pitchFamily="34" charset="0"/>
              </a:rPr>
              <a:t>Pattern previously seen in N. America </a:t>
            </a:r>
            <a:r>
              <a:rPr lang="en-CA" dirty="0">
                <a:cs typeface="Arial" panose="020B0604020202020204" pitchFamily="34" charset="0"/>
              </a:rPr>
              <a:t>has fewer cases in the springtime</a:t>
            </a:r>
            <a:endParaRPr lang="en-CA" sz="2800" dirty="0">
              <a:latin typeface="+mn-lt"/>
              <a:cs typeface="Arial" panose="020B0604020202020204" pitchFamily="34" charset="0"/>
            </a:endParaRPr>
          </a:p>
          <a:p>
            <a:endParaRPr lang="en-CA" sz="2800" dirty="0">
              <a:latin typeface="+mn-lt"/>
              <a:cs typeface="Arial" panose="020B0604020202020204" pitchFamily="34" charset="0"/>
            </a:endParaRPr>
          </a:p>
          <a:p>
            <a:endParaRPr lang="en-CA" dirty="0"/>
          </a:p>
          <a:p>
            <a:endParaRPr lang="en-CA" dirty="0"/>
          </a:p>
        </p:txBody>
      </p:sp>
      <p:pic>
        <p:nvPicPr>
          <p:cNvPr id="5" name="Picture 4">
            <a:hlinkClick r:id="rId2"/>
            <a:extLst>
              <a:ext uri="{FF2B5EF4-FFF2-40B4-BE49-F238E27FC236}">
                <a16:creationId xmlns:a16="http://schemas.microsoft.com/office/drawing/2014/main" id="{D96795AC-DEFE-1B65-D2BA-815F6CEDB05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97139" y="1768968"/>
            <a:ext cx="4509669" cy="289557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63630F93-94DF-7D61-CBF5-851872D88EE9}"/>
              </a:ext>
            </a:extLst>
          </p:cNvPr>
          <p:cNvSpPr txBox="1"/>
          <p:nvPr/>
        </p:nvSpPr>
        <p:spPr>
          <a:xfrm>
            <a:off x="7793009" y="5274276"/>
            <a:ext cx="446566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2800" dirty="0">
                <a:latin typeface="+mn-lt"/>
                <a:cs typeface="Arial" panose="020B0604020202020204" pitchFamily="34" charset="0"/>
              </a:rPr>
              <a:t>What are your thoughts?</a:t>
            </a:r>
          </a:p>
        </p:txBody>
      </p:sp>
    </p:spTree>
    <p:extLst>
      <p:ext uri="{BB962C8B-B14F-4D97-AF65-F5344CB8AC3E}">
        <p14:creationId xmlns:p14="http://schemas.microsoft.com/office/powerpoint/2010/main" val="212094570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58AC5F-ED82-024A-A542-75300BA324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91441"/>
            <a:ext cx="10515600" cy="1148080"/>
          </a:xfrm>
        </p:spPr>
        <p:txBody>
          <a:bodyPr/>
          <a:lstStyle/>
          <a:p>
            <a:r>
              <a:rPr lang="en-CA" b="1" dirty="0">
                <a:latin typeface="+mn-lt"/>
              </a:rPr>
              <a:t>AMPV vaccine import approvals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F511098-2738-ACDF-A8C6-E99E5AF6E7F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5796280" cy="4351338"/>
          </a:xfrm>
        </p:spPr>
        <p:txBody>
          <a:bodyPr/>
          <a:lstStyle/>
          <a:p>
            <a:r>
              <a:rPr lang="en-US" dirty="0"/>
              <a:t>Canadian Centre for Veterinary Biologics </a:t>
            </a:r>
            <a:r>
              <a:rPr lang="en-US" dirty="0">
                <a:hlinkClick r:id="rId2"/>
              </a:rPr>
              <a:t>VB-GL-3.21.2: Importation of unlicensed veterinary biologics manufactured in a foreign country – inspection.canada.ca</a:t>
            </a:r>
            <a:endParaRPr lang="en-US" dirty="0"/>
          </a:p>
          <a:p>
            <a:pPr marL="0" indent="0">
              <a:buNone/>
            </a:pPr>
            <a:endParaRPr lang="en-US" dirty="0"/>
          </a:p>
          <a:p>
            <a:r>
              <a:rPr lang="en-CA" dirty="0">
                <a:hlinkClick r:id="rId3"/>
              </a:rPr>
              <a:t>USDA approves import of Zoetis Vaccine</a:t>
            </a:r>
            <a:endParaRPr lang="en-CA" dirty="0"/>
          </a:p>
          <a:p>
            <a:pPr lvl="1"/>
            <a:r>
              <a:rPr lang="en-CA" dirty="0"/>
              <a:t>Zoetis' </a:t>
            </a:r>
            <a:r>
              <a:rPr lang="en-CA" dirty="0" err="1"/>
              <a:t>Poulvac</a:t>
            </a:r>
            <a:r>
              <a:rPr lang="en-CA" dirty="0"/>
              <a:t> TRT </a:t>
            </a:r>
          </a:p>
          <a:p>
            <a:endParaRPr lang="en-CA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1CE5C45-9503-9DB5-509E-E9DAE6112BD3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3125" t="3009" r="1988" b="3671"/>
          <a:stretch/>
        </p:blipFill>
        <p:spPr>
          <a:xfrm>
            <a:off x="7620000" y="1381760"/>
            <a:ext cx="3820160" cy="489851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03551512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E63FE9-1056-4A84-48D5-C4595508B9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9525"/>
            <a:ext cx="10515600" cy="710565"/>
          </a:xfrm>
        </p:spPr>
        <p:txBody>
          <a:bodyPr/>
          <a:lstStyle/>
          <a:p>
            <a:r>
              <a:rPr lang="en-CA" sz="3600" dirty="0"/>
              <a:t>Scientific Findings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12CD206-9185-7B39-8E47-BDA4CED907F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99109" y="1619250"/>
            <a:ext cx="10515600" cy="3343275"/>
          </a:xfrm>
        </p:spPr>
        <p:txBody>
          <a:bodyPr/>
          <a:lstStyle/>
          <a:p>
            <a:r>
              <a:rPr lang="en-US" sz="2000" i="0" dirty="0">
                <a:solidFill>
                  <a:srgbClr val="1B3051"/>
                </a:solidFill>
                <a:effectLst/>
                <a:latin typeface="Europa"/>
                <a:hlinkClick r:id="rId3"/>
              </a:rPr>
              <a:t>Mapping of stakeholders in avian influenza surveillance in Canada</a:t>
            </a:r>
            <a:endParaRPr lang="en-US" sz="2000" i="0" dirty="0">
              <a:solidFill>
                <a:srgbClr val="1B3051"/>
              </a:solidFill>
              <a:effectLst/>
              <a:latin typeface="Europa"/>
            </a:endParaRPr>
          </a:p>
          <a:p>
            <a:r>
              <a:rPr lang="en-US" sz="2000" dirty="0">
                <a:hlinkClick r:id="rId4"/>
              </a:rPr>
              <a:t>H5N1 avian flu is spreading rapidly in Antarctica</a:t>
            </a:r>
            <a:endParaRPr lang="en-US" sz="2000" dirty="0"/>
          </a:p>
          <a:p>
            <a:r>
              <a:rPr lang="en-US" sz="2000" dirty="0">
                <a:hlinkClick r:id="rId5"/>
              </a:rPr>
              <a:t>Antarctic expedition confirms the spread of the highly pathogenic avian influenza virus in the Weddell Sea</a:t>
            </a:r>
            <a:endParaRPr lang="en-US" sz="2000" dirty="0"/>
          </a:p>
          <a:p>
            <a:endParaRPr lang="en-US" sz="2000" dirty="0"/>
          </a:p>
          <a:p>
            <a:r>
              <a:rPr lang="en-US" sz="2000" dirty="0">
                <a:hlinkClick r:id="rId6"/>
              </a:rPr>
              <a:t>Please consult the weekly CEZD reports for scientific findings</a:t>
            </a:r>
            <a:endParaRPr lang="en-US" sz="2000" dirty="0"/>
          </a:p>
          <a:p>
            <a:endParaRPr lang="en-CA" sz="2000" dirty="0"/>
          </a:p>
          <a:p>
            <a:pPr marL="0" indent="0">
              <a:buNone/>
            </a:pPr>
            <a:endParaRPr lang="en-US" sz="20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2214987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8961F2-677C-C319-831B-0DD9E572FF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8190" y="1"/>
            <a:ext cx="10515600" cy="1329069"/>
          </a:xfrm>
        </p:spPr>
        <p:txBody>
          <a:bodyPr/>
          <a:lstStyle/>
          <a:p>
            <a:r>
              <a:rPr lang="en-US" b="1" dirty="0">
                <a:latin typeface="+mn-lt"/>
                <a:hlinkClick r:id="rId3"/>
              </a:rPr>
              <a:t>Status of ongoing avian influenza response by province - inspection.canada.ca</a:t>
            </a:r>
            <a:endParaRPr lang="en-CA" b="1" dirty="0">
              <a:latin typeface="+mn-lt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0FE0826-0A68-7112-A31F-6002B17CA3A5}"/>
              </a:ext>
            </a:extLst>
          </p:cNvPr>
          <p:cNvSpPr txBox="1"/>
          <p:nvPr/>
        </p:nvSpPr>
        <p:spPr>
          <a:xfrm>
            <a:off x="74428" y="2661920"/>
            <a:ext cx="368794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2000" b="1" dirty="0"/>
              <a:t>16 IPs active – as of April 7, 2025 </a:t>
            </a:r>
          </a:p>
          <a:p>
            <a:endParaRPr lang="en-CA" sz="2000" b="1" dirty="0"/>
          </a:p>
          <a:p>
            <a:endParaRPr lang="en-CA" sz="2000" b="1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A4F90CA-204B-C6E7-F970-9CC8CC92811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62375" y="1533178"/>
            <a:ext cx="8285018" cy="512765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51929158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3FA42D24-764C-C28A-DF4E-623C037AA69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17996" y="873889"/>
            <a:ext cx="6426530" cy="5416828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0027F018-593C-BE1B-6F41-CBC6446984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8519"/>
            <a:ext cx="10515600" cy="622519"/>
          </a:xfrm>
        </p:spPr>
        <p:txBody>
          <a:bodyPr/>
          <a:lstStyle/>
          <a:p>
            <a:r>
              <a:rPr lang="en-CA" sz="3600" b="1" dirty="0">
                <a:latin typeface="+mn-lt"/>
              </a:rPr>
              <a:t>H5N1 Dominant Variant in BC Fall to Spring 2025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19BFCA3-1A3C-CDB7-F938-1C6B6902647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48920" y="1828799"/>
            <a:ext cx="3967480" cy="3314701"/>
          </a:xfrm>
        </p:spPr>
        <p:txBody>
          <a:bodyPr/>
          <a:lstStyle/>
          <a:p>
            <a:r>
              <a:rPr lang="en-CA" dirty="0"/>
              <a:t>H5N1 2.3.4.4b D1.1</a:t>
            </a:r>
          </a:p>
          <a:p>
            <a:r>
              <a:rPr lang="en-CA" dirty="0"/>
              <a:t>Eurasian virus (HA) that arrived via the Pacific Flyway</a:t>
            </a:r>
          </a:p>
          <a:p>
            <a:r>
              <a:rPr lang="en-CA" dirty="0"/>
              <a:t>Reassorted with a North American LPAI</a:t>
            </a:r>
          </a:p>
          <a:p>
            <a:endParaRPr lang="en-CA" dirty="0"/>
          </a:p>
          <a:p>
            <a:endParaRPr lang="en-CA" dirty="0"/>
          </a:p>
          <a:p>
            <a:pPr marL="0" indent="0">
              <a:buNone/>
            </a:pPr>
            <a:r>
              <a:rPr lang="en-CA" dirty="0">
                <a:hlinkClick r:id="rId4"/>
              </a:rPr>
              <a:t>BC Dashboard</a:t>
            </a:r>
            <a:r>
              <a:rPr lang="en-CA" dirty="0"/>
              <a:t> </a:t>
            </a:r>
          </a:p>
          <a:p>
            <a:pPr marL="0" indent="0">
              <a:buNone/>
            </a:pPr>
            <a:r>
              <a:rPr lang="en-CA" sz="1200" dirty="0"/>
              <a:t>accessed April 9</a:t>
            </a:r>
            <a:r>
              <a:rPr lang="en-CA" sz="1200" baseline="30000" dirty="0"/>
              <a:t>th</a:t>
            </a:r>
            <a:r>
              <a:rPr lang="en-CA" sz="1200" dirty="0"/>
              <a:t> </a:t>
            </a:r>
          </a:p>
          <a:p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31725252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27F018-593C-BE1B-6F41-CBC6446984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4658360" cy="1981835"/>
          </a:xfrm>
        </p:spPr>
        <p:txBody>
          <a:bodyPr/>
          <a:lstStyle/>
          <a:p>
            <a:r>
              <a:rPr lang="en-CA" b="1" dirty="0">
                <a:latin typeface="+mn-lt"/>
              </a:rPr>
              <a:t>HPAI detections in wild birds declining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19BFCA3-1A3C-CDB7-F938-1C6B6902647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4516120" cy="4351338"/>
          </a:xfrm>
        </p:spPr>
        <p:txBody>
          <a:bodyPr/>
          <a:lstStyle/>
          <a:p>
            <a:endParaRPr lang="en-CA" dirty="0"/>
          </a:p>
          <a:p>
            <a:pPr marL="0" indent="0">
              <a:buNone/>
            </a:pPr>
            <a:r>
              <a:rPr lang="en-CA" dirty="0">
                <a:hlinkClick r:id="rId3"/>
              </a:rPr>
              <a:t>BC Dashboard</a:t>
            </a:r>
            <a:r>
              <a:rPr lang="en-CA" dirty="0"/>
              <a:t> </a:t>
            </a:r>
          </a:p>
          <a:p>
            <a:r>
              <a:rPr lang="en-CA" dirty="0"/>
              <a:t>Accessed April 9</a:t>
            </a:r>
            <a:r>
              <a:rPr lang="en-CA" baseline="30000" dirty="0"/>
              <a:t>th</a:t>
            </a:r>
            <a:r>
              <a:rPr lang="en-CA" dirty="0"/>
              <a:t> </a:t>
            </a:r>
          </a:p>
          <a:p>
            <a:r>
              <a:rPr lang="en-CA" dirty="0"/>
              <a:t>Last green bar 18 tests on wild birds and all negative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04142B0-E08C-1886-7D75-1BE5ACC986B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69917" y="1123022"/>
            <a:ext cx="5964883" cy="5288942"/>
          </a:xfrm>
          <a:prstGeom prst="rect">
            <a:avLst/>
          </a:prstGeom>
          <a:ln w="28575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93933817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0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336624"/>
          </a:xfrm>
        </p:spPr>
        <p:txBody>
          <a:bodyPr/>
          <a:lstStyle/>
          <a:p>
            <a:pPr algn="ctr">
              <a:defRPr/>
            </a:pPr>
            <a:r>
              <a:rPr lang="en-CA" dirty="0"/>
              <a:t>Wildlife HPAI</a:t>
            </a:r>
            <a:endParaRPr lang="en-US" dirty="0"/>
          </a:p>
        </p:txBody>
      </p:sp>
      <p:sp>
        <p:nvSpPr>
          <p:cNvPr id="8" name="Content Placeholder 7"/>
          <p:cNvSpPr>
            <a:spLocks noGrp="1"/>
          </p:cNvSpPr>
          <p:nvPr>
            <p:ph sz="half" idx="2"/>
          </p:nvPr>
        </p:nvSpPr>
        <p:spPr>
          <a:xfrm>
            <a:off x="6766560" y="1584959"/>
            <a:ext cx="5425440" cy="3376239"/>
          </a:xfrm>
        </p:spPr>
        <p:txBody>
          <a:bodyPr/>
          <a:lstStyle/>
          <a:p>
            <a:pPr marL="0" indent="0">
              <a:buNone/>
            </a:pPr>
            <a:r>
              <a:rPr lang="en-CA" sz="2400" dirty="0"/>
              <a:t>Dashboard Filtered from Dec 7, 2024 – Apr 9, 2025</a:t>
            </a:r>
          </a:p>
          <a:p>
            <a:r>
              <a:rPr lang="en-CA" sz="2400" dirty="0"/>
              <a:t>82 new confirmed cases</a:t>
            </a:r>
          </a:p>
          <a:p>
            <a:r>
              <a:rPr lang="en-CA" sz="2400" dirty="0"/>
              <a:t>3 H5N5 in Newfoundland Black-backed gull and Herring Gull</a:t>
            </a:r>
          </a:p>
          <a:p>
            <a:endParaRPr lang="en-CA" sz="2400" dirty="0"/>
          </a:p>
          <a:p>
            <a:endParaRPr lang="en-CA" sz="2400" dirty="0"/>
          </a:p>
        </p:txBody>
      </p:sp>
      <p:sp>
        <p:nvSpPr>
          <p:cNvPr id="2" name="TextBox 1"/>
          <p:cNvSpPr txBox="1"/>
          <p:nvPr/>
        </p:nvSpPr>
        <p:spPr>
          <a:xfrm>
            <a:off x="647355" y="6421420"/>
            <a:ext cx="336421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2000" dirty="0">
                <a:hlinkClick r:id="rId3"/>
              </a:rPr>
              <a:t>Wild Bird Dashboard </a:t>
            </a:r>
            <a:endParaRPr lang="en-US" sz="2000" dirty="0"/>
          </a:p>
        </p:txBody>
      </p:sp>
      <p:sp>
        <p:nvSpPr>
          <p:cNvPr id="7" name="TextBox 6"/>
          <p:cNvSpPr txBox="1"/>
          <p:nvPr/>
        </p:nvSpPr>
        <p:spPr>
          <a:xfrm>
            <a:off x="0" y="6452198"/>
            <a:ext cx="78098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b="1" dirty="0">
                <a:hlinkClick r:id="rId4"/>
              </a:rPr>
              <a:t>CWHC</a:t>
            </a:r>
            <a:endParaRPr lang="en-US" b="1" dirty="0"/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1161B3F6-0116-3D82-6EC0-618594D6F071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5"/>
          <a:stretch>
            <a:fillRect/>
          </a:stretch>
        </p:blipFill>
        <p:spPr>
          <a:xfrm>
            <a:off x="165464" y="1362060"/>
            <a:ext cx="6078220" cy="3976293"/>
          </a:xfrm>
          <a:prstGeom prst="rect">
            <a:avLst/>
          </a:prstGeom>
          <a:ln>
            <a:solidFill>
              <a:schemeClr val="tx1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graphicFrame>
        <p:nvGraphicFramePr>
          <p:cNvPr id="15" name="Chart 14">
            <a:extLst>
              <a:ext uri="{FF2B5EF4-FFF2-40B4-BE49-F238E27FC236}">
                <a16:creationId xmlns:a16="http://schemas.microsoft.com/office/drawing/2014/main" id="{986A270E-D5CE-03E9-05A7-0ED754B09BBF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93218651"/>
              </p:ext>
            </p:extLst>
          </p:nvPr>
        </p:nvGraphicFramePr>
        <p:xfrm>
          <a:off x="6891039" y="3878275"/>
          <a:ext cx="4572000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</p:spTree>
    <p:extLst>
      <p:ext uri="{BB962C8B-B14F-4D97-AF65-F5344CB8AC3E}">
        <p14:creationId xmlns:p14="http://schemas.microsoft.com/office/powerpoint/2010/main" val="161103133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ACD917-8F0A-AD7D-7D7D-F949BC01FB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36525"/>
            <a:ext cx="10515600" cy="956779"/>
          </a:xfrm>
        </p:spPr>
        <p:txBody>
          <a:bodyPr/>
          <a:lstStyle/>
          <a:p>
            <a:r>
              <a:rPr lang="en-CA" dirty="0"/>
              <a:t>HPAI in Canadian Wild Birds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DDACB9D-BD4C-A1D5-C617-04B947AA2D4E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pPr>
              <a:defRPr/>
            </a:pPr>
            <a:fld id="{68678C35-086D-4198-975D-7CAE096F9A66}" type="slidenum">
              <a:rPr lang="en-US" altLang="en-US" smtClean="0"/>
              <a:pPr>
                <a:defRPr/>
              </a:pPr>
              <a:t>7</a:t>
            </a:fld>
            <a:endParaRPr lang="en-US" alt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6711056-BA62-AF1A-4951-B344A808AADF}"/>
              </a:ext>
            </a:extLst>
          </p:cNvPr>
          <p:cNvSpPr txBox="1"/>
          <p:nvPr/>
        </p:nvSpPr>
        <p:spPr>
          <a:xfrm>
            <a:off x="984040" y="6171684"/>
            <a:ext cx="934609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CA" dirty="0">
                <a:hlinkClick r:id="rId2"/>
              </a:rPr>
              <a:t>CWHC Wild Bird Dashboard</a:t>
            </a:r>
            <a:endParaRPr lang="en-CA" dirty="0"/>
          </a:p>
        </p:txBody>
      </p:sp>
      <p:graphicFrame>
        <p:nvGraphicFramePr>
          <p:cNvPr id="3" name="Chart 2">
            <a:extLst>
              <a:ext uri="{FF2B5EF4-FFF2-40B4-BE49-F238E27FC236}">
                <a16:creationId xmlns:a16="http://schemas.microsoft.com/office/drawing/2014/main" id="{A051FC93-E73A-BF75-CE6A-421F6720CCDC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393292473"/>
              </p:ext>
            </p:extLst>
          </p:nvPr>
        </p:nvGraphicFramePr>
        <p:xfrm>
          <a:off x="326571" y="1093305"/>
          <a:ext cx="11527972" cy="494826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28895288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" title="This slide contains the following visuals: image. Please refer to the notes on this slide for details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200" y="0"/>
            <a:ext cx="12020550" cy="6858000"/>
          </a:xfrm>
          <a:prstGeom prst="rect">
            <a:avLst/>
          </a:prstGeom>
          <a:noFill/>
        </p:spPr>
      </p:pic>
      <p:sp>
        <p:nvSpPr>
          <p:cNvPr id="4" name="Title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Surveillance Partners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" title="This slide contains the following visuals: pivotTable ,slicer ,slicer ,columnChart ,Text box - Disclaimer ,slicer ,slicer ,slicer ,slicer ,slicer ,columnChart ,actionButton ,Button - AIV Result ,Text box - X Axis ,shape ,shape ,actionButton ,Button - Clear all filters ,Button - Filter Pane Expand ,columnChart ,Button - Region ,columnChart ,Button - Species ,Button - Date Black ,actionButton ,actionButton ,actionButton. Please refer to the notes on this slide for details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222086" cy="6972981"/>
          </a:xfrm>
          <a:prstGeom prst="rect">
            <a:avLst/>
          </a:prstGeom>
          <a:noFill/>
        </p:spPr>
      </p:pic>
      <p:sp>
        <p:nvSpPr>
          <p:cNvPr id="4" name="Title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Virus Surveillance: Summary Tables/Figures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hème Office">
  <a:themeElements>
    <a:clrScheme name="Bureau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Bureau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ésentation33" id="{92483A0A-246D-5943-AEAA-52C387BE6F77}" vid="{F3F66E4C-FFFD-5943-BB61-728D6BDDC1B8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24886</TotalTime>
  <Words>1026</Words>
  <Application>Microsoft Office PowerPoint</Application>
  <PresentationFormat>Widescreen</PresentationFormat>
  <Paragraphs>175</Paragraphs>
  <Slides>26</Slides>
  <Notes>17</Notes>
  <HiddenSlides>2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26</vt:i4>
      </vt:variant>
    </vt:vector>
  </HeadingPairs>
  <TitlesOfParts>
    <vt:vector size="32" baseType="lpstr">
      <vt:lpstr>Arial</vt:lpstr>
      <vt:lpstr>Calibri</vt:lpstr>
      <vt:lpstr>Calibri Light</vt:lpstr>
      <vt:lpstr>Europa</vt:lpstr>
      <vt:lpstr>2_Office Theme</vt:lpstr>
      <vt:lpstr>Thème Office</vt:lpstr>
      <vt:lpstr>Community for Emerging and Zoonotic Diseases Identifying emerging risks through collective intelligence</vt:lpstr>
      <vt:lpstr>HPAI in Domestic Birds in Canada</vt:lpstr>
      <vt:lpstr>Status of ongoing avian influenza response by province - inspection.canada.ca</vt:lpstr>
      <vt:lpstr>H5N1 Dominant Variant in BC Fall to Spring 2025</vt:lpstr>
      <vt:lpstr>HPAI detections in wild birds declining</vt:lpstr>
      <vt:lpstr>Wildlife HPAI</vt:lpstr>
      <vt:lpstr>HPAI in Canadian Wild Birds</vt:lpstr>
      <vt:lpstr>Surveillance Partners</vt:lpstr>
      <vt:lpstr>Virus Surveillance: Summary Tables/Figures</vt:lpstr>
      <vt:lpstr>PowerPoint Presentation</vt:lpstr>
      <vt:lpstr>US Domestic Poultry Cases</vt:lpstr>
      <vt:lpstr>IP with domestic birds – Canada vs USA</vt:lpstr>
      <vt:lpstr>United States – HPAI Domestic Bird Detections Last 30 days</vt:lpstr>
      <vt:lpstr>US Wild Bird HPAI Detections, March 9 – April 8, 2025</vt:lpstr>
      <vt:lpstr>Genotypes of HPAI in United States  </vt:lpstr>
      <vt:lpstr>PowerPoint Presentation</vt:lpstr>
      <vt:lpstr>European Union</vt:lpstr>
      <vt:lpstr>Europe – Domestic Birds</vt:lpstr>
      <vt:lpstr>HPAI France</vt:lpstr>
      <vt:lpstr>Global cases of Avian Influenza (all strains) </vt:lpstr>
      <vt:lpstr>Influenza of avian origin confirmed in a sheep in Yorkshire - GOV.UK </vt:lpstr>
      <vt:lpstr>Human Cases Continue to be Reported</vt:lpstr>
      <vt:lpstr>Recent International Cases in Humans</vt:lpstr>
      <vt:lpstr>What will happen this spring?</vt:lpstr>
      <vt:lpstr>AMPV vaccine import approvals</vt:lpstr>
      <vt:lpstr>Scientific Findings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CEZD Provincial Engagement Meetings</dc:title>
  <dc:creator>Osborn, Andrea</dc:creator>
  <cp:lastModifiedBy>Osborn, Andrea (CFIA/ACIA)</cp:lastModifiedBy>
  <cp:revision>594</cp:revision>
  <dcterms:created xsi:type="dcterms:W3CDTF">2020-02-07T23:34:08Z</dcterms:created>
  <dcterms:modified xsi:type="dcterms:W3CDTF">2025-04-11T23:00:03Z</dcterms:modified>
</cp:coreProperties>
</file>